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4"/>
  </p:notesMasterIdLst>
  <p:sldIdLst>
    <p:sldId id="284" r:id="rId2"/>
    <p:sldId id="346" r:id="rId3"/>
    <p:sldId id="352" r:id="rId4"/>
    <p:sldId id="345" r:id="rId5"/>
    <p:sldId id="349" r:id="rId6"/>
    <p:sldId id="353" r:id="rId7"/>
    <p:sldId id="355" r:id="rId8"/>
    <p:sldId id="356" r:id="rId9"/>
    <p:sldId id="357" r:id="rId10"/>
    <p:sldId id="359" r:id="rId11"/>
    <p:sldId id="360" r:id="rId12"/>
    <p:sldId id="358" r:id="rId13"/>
  </p:sldIdLst>
  <p:sldSz cx="9144000" cy="6858000" type="letter"/>
  <p:notesSz cx="6858000" cy="9144000"/>
  <p:defaultTextStyle>
    <a:defPPr>
      <a:defRPr lang="en-US"/>
    </a:defPPr>
    <a:lvl1pPr algn="l" rtl="0" eaLnBrk="0" fontAlgn="base" hangingPunct="0">
      <a:spcBef>
        <a:spcPct val="0"/>
      </a:spcBef>
      <a:spcAft>
        <a:spcPct val="0"/>
      </a:spcAft>
      <a:defRPr kern="1200">
        <a:solidFill>
          <a:schemeClr val="tx1"/>
        </a:solidFill>
        <a:latin typeface="Arial" charset="0"/>
        <a:ea typeface="ＭＳ Ｐゴシック" charset="-128"/>
        <a:cs typeface="+mn-cs"/>
      </a:defRPr>
    </a:lvl1pPr>
    <a:lvl2pPr marL="457200" algn="l" rtl="0" eaLnBrk="0" fontAlgn="base" hangingPunct="0">
      <a:spcBef>
        <a:spcPct val="0"/>
      </a:spcBef>
      <a:spcAft>
        <a:spcPct val="0"/>
      </a:spcAft>
      <a:defRPr kern="1200">
        <a:solidFill>
          <a:schemeClr val="tx1"/>
        </a:solidFill>
        <a:latin typeface="Arial" charset="0"/>
        <a:ea typeface="ＭＳ Ｐゴシック" charset="-128"/>
        <a:cs typeface="+mn-cs"/>
      </a:defRPr>
    </a:lvl2pPr>
    <a:lvl3pPr marL="914400" algn="l" rtl="0" eaLnBrk="0" fontAlgn="base" hangingPunct="0">
      <a:spcBef>
        <a:spcPct val="0"/>
      </a:spcBef>
      <a:spcAft>
        <a:spcPct val="0"/>
      </a:spcAft>
      <a:defRPr kern="1200">
        <a:solidFill>
          <a:schemeClr val="tx1"/>
        </a:solidFill>
        <a:latin typeface="Arial" charset="0"/>
        <a:ea typeface="ＭＳ Ｐゴシック" charset="-128"/>
        <a:cs typeface="+mn-cs"/>
      </a:defRPr>
    </a:lvl3pPr>
    <a:lvl4pPr marL="1371600" algn="l" rtl="0" eaLnBrk="0" fontAlgn="base" hangingPunct="0">
      <a:spcBef>
        <a:spcPct val="0"/>
      </a:spcBef>
      <a:spcAft>
        <a:spcPct val="0"/>
      </a:spcAft>
      <a:defRPr kern="1200">
        <a:solidFill>
          <a:schemeClr val="tx1"/>
        </a:solidFill>
        <a:latin typeface="Arial" charset="0"/>
        <a:ea typeface="ＭＳ Ｐゴシック" charset="-128"/>
        <a:cs typeface="+mn-cs"/>
      </a:defRPr>
    </a:lvl4pPr>
    <a:lvl5pPr marL="1828800" algn="l" rtl="0" eaLnBrk="0" fontAlgn="base" hangingPunct="0">
      <a:spcBef>
        <a:spcPct val="0"/>
      </a:spcBef>
      <a:spcAft>
        <a:spcPct val="0"/>
      </a:spcAft>
      <a:defRPr kern="1200">
        <a:solidFill>
          <a:schemeClr val="tx1"/>
        </a:solidFill>
        <a:latin typeface="Arial" charset="0"/>
        <a:ea typeface="ＭＳ Ｐゴシック" charset="-128"/>
        <a:cs typeface="+mn-cs"/>
      </a:defRPr>
    </a:lvl5pPr>
    <a:lvl6pPr marL="2286000" algn="l" defTabSz="914400" rtl="0" eaLnBrk="1" latinLnBrk="0" hangingPunct="1">
      <a:defRPr kern="1200">
        <a:solidFill>
          <a:schemeClr val="tx1"/>
        </a:solidFill>
        <a:latin typeface="Arial" charset="0"/>
        <a:ea typeface="ＭＳ Ｐゴシック" charset="-128"/>
        <a:cs typeface="+mn-cs"/>
      </a:defRPr>
    </a:lvl6pPr>
    <a:lvl7pPr marL="2743200" algn="l" defTabSz="914400" rtl="0" eaLnBrk="1" latinLnBrk="0" hangingPunct="1">
      <a:defRPr kern="1200">
        <a:solidFill>
          <a:schemeClr val="tx1"/>
        </a:solidFill>
        <a:latin typeface="Arial" charset="0"/>
        <a:ea typeface="ＭＳ Ｐゴシック" charset="-128"/>
        <a:cs typeface="+mn-cs"/>
      </a:defRPr>
    </a:lvl7pPr>
    <a:lvl8pPr marL="3200400" algn="l" defTabSz="914400" rtl="0" eaLnBrk="1" latinLnBrk="0" hangingPunct="1">
      <a:defRPr kern="1200">
        <a:solidFill>
          <a:schemeClr val="tx1"/>
        </a:solidFill>
        <a:latin typeface="Arial" charset="0"/>
        <a:ea typeface="ＭＳ Ｐゴシック" charset="-128"/>
        <a:cs typeface="+mn-cs"/>
      </a:defRPr>
    </a:lvl8pPr>
    <a:lvl9pPr marL="3657600" algn="l" defTabSz="914400" rtl="0" eaLnBrk="1" latinLnBrk="0" hangingPunct="1">
      <a:defRPr kern="1200">
        <a:solidFill>
          <a:schemeClr val="tx1"/>
        </a:solidFill>
        <a:latin typeface="Arial" charset="0"/>
        <a:ea typeface="ＭＳ Ｐゴシック"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4372C4"/>
    <a:srgbClr val="C0C0C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411" autoAdjust="0"/>
    <p:restoredTop sz="94661"/>
  </p:normalViewPr>
  <p:slideViewPr>
    <p:cSldViewPr snapToGrid="0" snapToObjects="1">
      <p:cViewPr varScale="1">
        <p:scale>
          <a:sx n="120" d="100"/>
          <a:sy n="120" d="100"/>
        </p:scale>
        <p:origin x="1356" y="96"/>
      </p:cViewPr>
      <p:guideLst>
        <p:guide orient="horz" pos="2160"/>
        <p:guide pos="2880"/>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19"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wrap="square" lIns="91440" tIns="45720" rIns="91440" bIns="45720" numCol="1" anchor="t" anchorCtr="0" compatLnSpc="1">
            <a:prstTxWarp prst="textNoShape">
              <a:avLst/>
            </a:prstTxWarp>
          </a:bodyPr>
          <a:lstStyle>
            <a:lvl1pPr eaLnBrk="1" hangingPunct="1">
              <a:defRPr sz="1200" dirty="0">
                <a:latin typeface="Calibri" charset="0"/>
                <a:ea typeface="ＭＳ Ｐゴシック" charset="0"/>
                <a:cs typeface="ＭＳ Ｐゴシック" charset="0"/>
              </a:defRPr>
            </a:lvl1pPr>
          </a:lstStyle>
          <a:p>
            <a:pPr>
              <a:defRPr/>
            </a:pPr>
            <a:endParaRPr lang="en-US"/>
          </a:p>
        </p:txBody>
      </p:sp>
      <p:sp>
        <p:nvSpPr>
          <p:cNvPr id="3" name="Date Placeholder 2"/>
          <p:cNvSpPr>
            <a:spLocks noGrp="1"/>
          </p:cNvSpPr>
          <p:nvPr>
            <p:ph type="dt" idx="1"/>
          </p:nvPr>
        </p:nvSpPr>
        <p:spPr>
          <a:xfrm>
            <a:off x="3884613" y="0"/>
            <a:ext cx="2971800" cy="458788"/>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pitchFamily="34" charset="0"/>
                <a:ea typeface="ＭＳ Ｐゴシック" pitchFamily="34" charset="-128"/>
              </a:defRPr>
            </a:lvl1pPr>
          </a:lstStyle>
          <a:p>
            <a:pPr>
              <a:defRPr/>
            </a:pPr>
            <a:fld id="{75CB3D2A-C9D5-A848-A6AB-D9DF4A52E786}" type="datetime1">
              <a:rPr lang="en-US" altLang="en-US"/>
              <a:pPr>
                <a:defRPr/>
              </a:pPr>
              <a:t>11/15/2017</a:t>
            </a:fld>
            <a:endParaRPr lang="en-US" altLang="en-US" dirty="0"/>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wrap="square" lIns="91440" tIns="45720" rIns="91440" bIns="45720" numCol="1" anchor="b" anchorCtr="0" compatLnSpc="1">
            <a:prstTxWarp prst="textNoShape">
              <a:avLst/>
            </a:prstTxWarp>
          </a:bodyPr>
          <a:lstStyle>
            <a:lvl1pPr eaLnBrk="1" hangingPunct="1">
              <a:defRPr sz="1200" dirty="0">
                <a:latin typeface="Calibri" charset="0"/>
                <a:ea typeface="ＭＳ Ｐゴシック" charset="0"/>
                <a:cs typeface="ＭＳ Ｐゴシック" charset="0"/>
              </a:defRPr>
            </a:lvl1pPr>
          </a:lstStyle>
          <a:p>
            <a:pPr>
              <a:defRPr/>
            </a:pPr>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charset="0"/>
              </a:defRPr>
            </a:lvl1pPr>
          </a:lstStyle>
          <a:p>
            <a:pPr>
              <a:defRPr/>
            </a:pPr>
            <a:fld id="{D9DF58CD-E396-9C49-BE03-8589564EA340}" type="slidenum">
              <a:rPr lang="en-US" altLang="en-US"/>
              <a:pPr>
                <a:defRPr/>
              </a:pPr>
              <a:t>‹#›</a:t>
            </a:fld>
            <a:endParaRPr lang="en-US" altLang="en-US" dirty="0"/>
          </a:p>
        </p:txBody>
      </p:sp>
    </p:spTree>
    <p:extLst>
      <p:ext uri="{BB962C8B-B14F-4D97-AF65-F5344CB8AC3E}">
        <p14:creationId xmlns:p14="http://schemas.microsoft.com/office/powerpoint/2010/main" val="109893247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ＭＳ Ｐゴシック" charset="-128"/>
        <a:cs typeface="ＭＳ Ｐゴシック" charset="0"/>
      </a:defRPr>
    </a:lvl1pPr>
    <a:lvl2pPr marL="457200" algn="l" rtl="0" eaLnBrk="0" fontAlgn="base" hangingPunct="0">
      <a:spcBef>
        <a:spcPct val="30000"/>
      </a:spcBef>
      <a:spcAft>
        <a:spcPct val="0"/>
      </a:spcAft>
      <a:defRPr sz="1200" kern="1200">
        <a:solidFill>
          <a:schemeClr val="tx1"/>
        </a:solidFill>
        <a:latin typeface="+mn-lt"/>
        <a:ea typeface="ＭＳ Ｐゴシック" charset="-128"/>
        <a:cs typeface="+mn-cs"/>
      </a:defRPr>
    </a:lvl2pPr>
    <a:lvl3pPr marL="914400" algn="l" rtl="0" eaLnBrk="0" fontAlgn="base" hangingPunct="0">
      <a:spcBef>
        <a:spcPct val="30000"/>
      </a:spcBef>
      <a:spcAft>
        <a:spcPct val="0"/>
      </a:spcAft>
      <a:defRPr sz="1200" kern="1200">
        <a:solidFill>
          <a:schemeClr val="tx1"/>
        </a:solidFill>
        <a:latin typeface="+mn-lt"/>
        <a:ea typeface="ＭＳ Ｐゴシック" charset="-128"/>
        <a:cs typeface="+mn-cs"/>
      </a:defRPr>
    </a:lvl3pPr>
    <a:lvl4pPr marL="1371600" algn="l" rtl="0" eaLnBrk="0" fontAlgn="base" hangingPunct="0">
      <a:spcBef>
        <a:spcPct val="30000"/>
      </a:spcBef>
      <a:spcAft>
        <a:spcPct val="0"/>
      </a:spcAft>
      <a:defRPr sz="1200" kern="1200">
        <a:solidFill>
          <a:schemeClr val="tx1"/>
        </a:solidFill>
        <a:latin typeface="+mn-lt"/>
        <a:ea typeface="ＭＳ Ｐゴシック" charset="-128"/>
        <a:cs typeface="+mn-cs"/>
      </a:defRPr>
    </a:lvl4pPr>
    <a:lvl5pPr marL="1828800" algn="l" rtl="0" eaLnBrk="0" fontAlgn="base" hangingPunct="0">
      <a:spcBef>
        <a:spcPct val="30000"/>
      </a:spcBef>
      <a:spcAft>
        <a:spcPct val="0"/>
      </a:spcAft>
      <a:defRPr sz="1200" kern="1200">
        <a:solidFill>
          <a:schemeClr val="tx1"/>
        </a:solidFill>
        <a:latin typeface="+mn-lt"/>
        <a:ea typeface="ＭＳ Ｐゴシック"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Slide Image Placeholder 1"/>
          <p:cNvSpPr>
            <a:spLocks noGrp="1" noRot="1" noChangeAspect="1" noTextEdi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Lst>
        </p:spPr>
      </p:sp>
      <p:sp>
        <p:nvSpPr>
          <p:cNvPr id="15362"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a:t>What NEEDS to be in this presentation?</a:t>
            </a:r>
          </a:p>
          <a:p>
            <a:pPr eaLnBrk="1" hangingPunct="1">
              <a:spcBef>
                <a:spcPct val="0"/>
              </a:spcBef>
            </a:pPr>
            <a:r>
              <a:rPr lang="en-US" altLang="en-US"/>
              <a:t>GET LOGO</a:t>
            </a:r>
          </a:p>
        </p:txBody>
      </p:sp>
      <p:sp>
        <p:nvSpPr>
          <p:cNvPr id="15363"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ＭＳ Ｐゴシック" charset="-128"/>
              </a:defRPr>
            </a:lvl1pPr>
            <a:lvl2pPr marL="742950" indent="-285750">
              <a:defRPr>
                <a:solidFill>
                  <a:schemeClr val="tx1"/>
                </a:solidFill>
                <a:latin typeface="Arial" charset="0"/>
                <a:ea typeface="ＭＳ Ｐゴシック" charset="-128"/>
              </a:defRPr>
            </a:lvl2pPr>
            <a:lvl3pPr marL="1143000" indent="-228600">
              <a:defRPr>
                <a:solidFill>
                  <a:schemeClr val="tx1"/>
                </a:solidFill>
                <a:latin typeface="Arial" charset="0"/>
                <a:ea typeface="ＭＳ Ｐゴシック" charset="-128"/>
              </a:defRPr>
            </a:lvl3pPr>
            <a:lvl4pPr marL="1600200" indent="-228600">
              <a:defRPr>
                <a:solidFill>
                  <a:schemeClr val="tx1"/>
                </a:solidFill>
                <a:latin typeface="Arial" charset="0"/>
                <a:ea typeface="ＭＳ Ｐゴシック" charset="-128"/>
              </a:defRPr>
            </a:lvl4pPr>
            <a:lvl5pPr marL="2057400" indent="-228600">
              <a:defRPr>
                <a:solidFill>
                  <a:schemeClr val="tx1"/>
                </a:solidFill>
                <a:latin typeface="Arial" charset="0"/>
                <a:ea typeface="ＭＳ Ｐゴシック" charset="-128"/>
              </a:defRPr>
            </a:lvl5pPr>
            <a:lvl6pPr marL="2514600" indent="-228600" eaLnBrk="0" fontAlgn="base" hangingPunct="0">
              <a:spcBef>
                <a:spcPct val="0"/>
              </a:spcBef>
              <a:spcAft>
                <a:spcPct val="0"/>
              </a:spcAft>
              <a:defRPr>
                <a:solidFill>
                  <a:schemeClr val="tx1"/>
                </a:solidFill>
                <a:latin typeface="Arial" charset="0"/>
                <a:ea typeface="ＭＳ Ｐゴシック" charset="-128"/>
              </a:defRPr>
            </a:lvl6pPr>
            <a:lvl7pPr marL="2971800" indent="-228600" eaLnBrk="0" fontAlgn="base" hangingPunct="0">
              <a:spcBef>
                <a:spcPct val="0"/>
              </a:spcBef>
              <a:spcAft>
                <a:spcPct val="0"/>
              </a:spcAft>
              <a:defRPr>
                <a:solidFill>
                  <a:schemeClr val="tx1"/>
                </a:solidFill>
                <a:latin typeface="Arial" charset="0"/>
                <a:ea typeface="ＭＳ Ｐゴシック" charset="-128"/>
              </a:defRPr>
            </a:lvl7pPr>
            <a:lvl8pPr marL="3429000" indent="-228600" eaLnBrk="0" fontAlgn="base" hangingPunct="0">
              <a:spcBef>
                <a:spcPct val="0"/>
              </a:spcBef>
              <a:spcAft>
                <a:spcPct val="0"/>
              </a:spcAft>
              <a:defRPr>
                <a:solidFill>
                  <a:schemeClr val="tx1"/>
                </a:solidFill>
                <a:latin typeface="Arial" charset="0"/>
                <a:ea typeface="ＭＳ Ｐゴシック" charset="-128"/>
              </a:defRPr>
            </a:lvl8pPr>
            <a:lvl9pPr marL="3886200" indent="-228600" eaLnBrk="0" fontAlgn="base" hangingPunct="0">
              <a:spcBef>
                <a:spcPct val="0"/>
              </a:spcBef>
              <a:spcAft>
                <a:spcPct val="0"/>
              </a:spcAft>
              <a:defRPr>
                <a:solidFill>
                  <a:schemeClr val="tx1"/>
                </a:solidFill>
                <a:latin typeface="Arial" charset="0"/>
                <a:ea typeface="ＭＳ Ｐゴシック" charset="-128"/>
              </a:defRPr>
            </a:lvl9pPr>
          </a:lstStyle>
          <a:p>
            <a:fld id="{445AF4DF-A384-D441-BAB8-96A68E5DED3A}" type="slidenum">
              <a:rPr lang="en-US" altLang="en-US">
                <a:latin typeface="Calibri" charset="0"/>
              </a:rPr>
              <a:pPr/>
              <a:t>1</a:t>
            </a:fld>
            <a:endParaRPr lang="en-US" altLang="en-US">
              <a:latin typeface="Calibri" charset="0"/>
            </a:endParaRPr>
          </a:p>
        </p:txBody>
      </p:sp>
    </p:spTree>
    <p:extLst>
      <p:ext uri="{BB962C8B-B14F-4D97-AF65-F5344CB8AC3E}">
        <p14:creationId xmlns:p14="http://schemas.microsoft.com/office/powerpoint/2010/main" val="13987431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9DF58CD-E396-9C49-BE03-8589564EA340}" type="slidenum">
              <a:rPr lang="en-US" altLang="en-US" smtClean="0"/>
              <a:pPr>
                <a:defRPr/>
              </a:pPr>
              <a:t>10</a:t>
            </a:fld>
            <a:endParaRPr lang="en-US" altLang="en-US" dirty="0"/>
          </a:p>
        </p:txBody>
      </p:sp>
    </p:spTree>
    <p:extLst>
      <p:ext uri="{BB962C8B-B14F-4D97-AF65-F5344CB8AC3E}">
        <p14:creationId xmlns:p14="http://schemas.microsoft.com/office/powerpoint/2010/main" val="400893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Slide Image Placeholder 1"/>
          <p:cNvSpPr>
            <a:spLocks noGrp="1" noRot="1" noChangeAspect="1" noTextEdi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Lst>
        </p:spPr>
      </p:sp>
      <p:sp>
        <p:nvSpPr>
          <p:cNvPr id="15362"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a:t>What NEEDS to be in this presentation?</a:t>
            </a:r>
          </a:p>
          <a:p>
            <a:pPr eaLnBrk="1" hangingPunct="1">
              <a:spcBef>
                <a:spcPct val="0"/>
              </a:spcBef>
            </a:pPr>
            <a:r>
              <a:rPr lang="en-US" altLang="en-US"/>
              <a:t>GET LOGO</a:t>
            </a:r>
          </a:p>
        </p:txBody>
      </p:sp>
      <p:sp>
        <p:nvSpPr>
          <p:cNvPr id="15363"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ＭＳ Ｐゴシック" charset="-128"/>
              </a:defRPr>
            </a:lvl1pPr>
            <a:lvl2pPr marL="742950" indent="-285750">
              <a:defRPr>
                <a:solidFill>
                  <a:schemeClr val="tx1"/>
                </a:solidFill>
                <a:latin typeface="Arial" charset="0"/>
                <a:ea typeface="ＭＳ Ｐゴシック" charset="-128"/>
              </a:defRPr>
            </a:lvl2pPr>
            <a:lvl3pPr marL="1143000" indent="-228600">
              <a:defRPr>
                <a:solidFill>
                  <a:schemeClr val="tx1"/>
                </a:solidFill>
                <a:latin typeface="Arial" charset="0"/>
                <a:ea typeface="ＭＳ Ｐゴシック" charset="-128"/>
              </a:defRPr>
            </a:lvl3pPr>
            <a:lvl4pPr marL="1600200" indent="-228600">
              <a:defRPr>
                <a:solidFill>
                  <a:schemeClr val="tx1"/>
                </a:solidFill>
                <a:latin typeface="Arial" charset="0"/>
                <a:ea typeface="ＭＳ Ｐゴシック" charset="-128"/>
              </a:defRPr>
            </a:lvl4pPr>
            <a:lvl5pPr marL="2057400" indent="-228600">
              <a:defRPr>
                <a:solidFill>
                  <a:schemeClr val="tx1"/>
                </a:solidFill>
                <a:latin typeface="Arial" charset="0"/>
                <a:ea typeface="ＭＳ Ｐゴシック" charset="-128"/>
              </a:defRPr>
            </a:lvl5pPr>
            <a:lvl6pPr marL="2514600" indent="-228600" eaLnBrk="0" fontAlgn="base" hangingPunct="0">
              <a:spcBef>
                <a:spcPct val="0"/>
              </a:spcBef>
              <a:spcAft>
                <a:spcPct val="0"/>
              </a:spcAft>
              <a:defRPr>
                <a:solidFill>
                  <a:schemeClr val="tx1"/>
                </a:solidFill>
                <a:latin typeface="Arial" charset="0"/>
                <a:ea typeface="ＭＳ Ｐゴシック" charset="-128"/>
              </a:defRPr>
            </a:lvl6pPr>
            <a:lvl7pPr marL="2971800" indent="-228600" eaLnBrk="0" fontAlgn="base" hangingPunct="0">
              <a:spcBef>
                <a:spcPct val="0"/>
              </a:spcBef>
              <a:spcAft>
                <a:spcPct val="0"/>
              </a:spcAft>
              <a:defRPr>
                <a:solidFill>
                  <a:schemeClr val="tx1"/>
                </a:solidFill>
                <a:latin typeface="Arial" charset="0"/>
                <a:ea typeface="ＭＳ Ｐゴシック" charset="-128"/>
              </a:defRPr>
            </a:lvl7pPr>
            <a:lvl8pPr marL="3429000" indent="-228600" eaLnBrk="0" fontAlgn="base" hangingPunct="0">
              <a:spcBef>
                <a:spcPct val="0"/>
              </a:spcBef>
              <a:spcAft>
                <a:spcPct val="0"/>
              </a:spcAft>
              <a:defRPr>
                <a:solidFill>
                  <a:schemeClr val="tx1"/>
                </a:solidFill>
                <a:latin typeface="Arial" charset="0"/>
                <a:ea typeface="ＭＳ Ｐゴシック" charset="-128"/>
              </a:defRPr>
            </a:lvl8pPr>
            <a:lvl9pPr marL="3886200" indent="-228600" eaLnBrk="0" fontAlgn="base" hangingPunct="0">
              <a:spcBef>
                <a:spcPct val="0"/>
              </a:spcBef>
              <a:spcAft>
                <a:spcPct val="0"/>
              </a:spcAft>
              <a:defRPr>
                <a:solidFill>
                  <a:schemeClr val="tx1"/>
                </a:solidFill>
                <a:latin typeface="Arial" charset="0"/>
                <a:ea typeface="ＭＳ Ｐゴシック" charset="-128"/>
              </a:defRPr>
            </a:lvl9pPr>
          </a:lstStyle>
          <a:p>
            <a:fld id="{445AF4DF-A384-D441-BAB8-96A68E5DED3A}" type="slidenum">
              <a:rPr lang="en-US" altLang="en-US">
                <a:latin typeface="Calibri" charset="0"/>
              </a:rPr>
              <a:pPr/>
              <a:t>12</a:t>
            </a:fld>
            <a:endParaRPr lang="en-US" altLang="en-US">
              <a:latin typeface="Calibri" charset="0"/>
            </a:endParaRPr>
          </a:p>
        </p:txBody>
      </p:sp>
    </p:spTree>
    <p:extLst>
      <p:ext uri="{BB962C8B-B14F-4D97-AF65-F5344CB8AC3E}">
        <p14:creationId xmlns:p14="http://schemas.microsoft.com/office/powerpoint/2010/main" val="39262708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sz="1200" dirty="0">
                <a:latin typeface="Source Sans Pro"/>
              </a:rPr>
              <a:t>Once a speech signal enters your ear, your brain must rapidly process each word and hold that string of words in memory long enough to comprehend and make sense of its meaning.</a:t>
            </a:r>
          </a:p>
          <a:p>
            <a:pPr marL="285750" indent="-285750">
              <a:buFont typeface="Arial" panose="020B0604020202020204" pitchFamily="34" charset="0"/>
              <a:buChar char="•"/>
            </a:pPr>
            <a:endParaRPr lang="en-US" sz="1200" dirty="0">
              <a:latin typeface="Source Sans Pro"/>
            </a:endParaRPr>
          </a:p>
          <a:p>
            <a:pPr marL="285750" indent="-285750">
              <a:buFont typeface="Arial" panose="020B0604020202020204" pitchFamily="34" charset="0"/>
              <a:buChar char="•"/>
            </a:pPr>
            <a:r>
              <a:rPr lang="en-US" sz="1200" dirty="0">
                <a:latin typeface="Source Sans Pro"/>
              </a:rPr>
              <a:t> Not only must your brain distinguish each word from all other possible words, but it must invoke mental skills such as auditory memory, auditory attention, and auditory processing speed in order for you to engage successfully in conversation.</a:t>
            </a:r>
            <a:endParaRPr lang="en-US" sz="1200" dirty="0"/>
          </a:p>
          <a:p>
            <a:endParaRPr lang="en-US" dirty="0"/>
          </a:p>
        </p:txBody>
      </p:sp>
      <p:sp>
        <p:nvSpPr>
          <p:cNvPr id="4" name="Slide Number Placeholder 3"/>
          <p:cNvSpPr>
            <a:spLocks noGrp="1"/>
          </p:cNvSpPr>
          <p:nvPr>
            <p:ph type="sldNum" sz="quarter" idx="10"/>
          </p:nvPr>
        </p:nvSpPr>
        <p:spPr/>
        <p:txBody>
          <a:bodyPr/>
          <a:lstStyle/>
          <a:p>
            <a:pPr>
              <a:defRPr/>
            </a:pPr>
            <a:fld id="{D9DF58CD-E396-9C49-BE03-8589564EA340}" type="slidenum">
              <a:rPr lang="en-US" altLang="en-US" smtClean="0"/>
              <a:pPr>
                <a:defRPr/>
              </a:pPr>
              <a:t>2</a:t>
            </a:fld>
            <a:endParaRPr lang="en-US" altLang="en-US" dirty="0"/>
          </a:p>
        </p:txBody>
      </p:sp>
    </p:spTree>
    <p:extLst>
      <p:ext uri="{BB962C8B-B14F-4D97-AF65-F5344CB8AC3E}">
        <p14:creationId xmlns:p14="http://schemas.microsoft.com/office/powerpoint/2010/main" val="20023597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9DF58CD-E396-9C49-BE03-8589564EA340}" type="slidenum">
              <a:rPr lang="en-US" altLang="en-US" smtClean="0"/>
              <a:pPr>
                <a:defRPr/>
              </a:pPr>
              <a:t>3</a:t>
            </a:fld>
            <a:endParaRPr lang="en-US" altLang="en-US" dirty="0"/>
          </a:p>
        </p:txBody>
      </p:sp>
    </p:spTree>
    <p:extLst>
      <p:ext uri="{BB962C8B-B14F-4D97-AF65-F5344CB8AC3E}">
        <p14:creationId xmlns:p14="http://schemas.microsoft.com/office/powerpoint/2010/main" val="14327027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ＭＳ Ｐゴシック" charset="-128"/>
                <a:cs typeface="ＭＳ Ｐゴシック" charset="0"/>
              </a:rPr>
              <a:t>Possibly, but if this does happen, regaining those skills might take a long time and you may never become the listener that you were before you acquired hearing loss. However, help is available. Auditory brain training triggers and accelerates your brain’s rebuilding process. When someone has difficulty walking because of a bum hip and then receives a hip replacement, they receive physical therapy. Auditory brain training is like physical therapy for the brain. It trains the brain so you can better comprehend speech. </a:t>
            </a:r>
            <a:endParaRPr lang="en-US" dirty="0"/>
          </a:p>
        </p:txBody>
      </p:sp>
      <p:sp>
        <p:nvSpPr>
          <p:cNvPr id="4" name="Slide Number Placeholder 3"/>
          <p:cNvSpPr>
            <a:spLocks noGrp="1"/>
          </p:cNvSpPr>
          <p:nvPr>
            <p:ph type="sldNum" sz="quarter" idx="10"/>
          </p:nvPr>
        </p:nvSpPr>
        <p:spPr/>
        <p:txBody>
          <a:bodyPr/>
          <a:lstStyle/>
          <a:p>
            <a:pPr>
              <a:defRPr/>
            </a:pPr>
            <a:fld id="{D9DF58CD-E396-9C49-BE03-8589564EA340}" type="slidenum">
              <a:rPr lang="en-US" altLang="en-US" smtClean="0"/>
              <a:pPr>
                <a:defRPr/>
              </a:pPr>
              <a:t>4</a:t>
            </a:fld>
            <a:endParaRPr lang="en-US" altLang="en-US" dirty="0"/>
          </a:p>
        </p:txBody>
      </p:sp>
    </p:spTree>
    <p:extLst>
      <p:ext uri="{BB962C8B-B14F-4D97-AF65-F5344CB8AC3E}">
        <p14:creationId xmlns:p14="http://schemas.microsoft.com/office/powerpoint/2010/main" val="18681883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9DF58CD-E396-9C49-BE03-8589564EA340}" type="slidenum">
              <a:rPr lang="en-US" altLang="en-US" smtClean="0"/>
              <a:pPr>
                <a:defRPr/>
              </a:pPr>
              <a:t>5</a:t>
            </a:fld>
            <a:endParaRPr lang="en-US" altLang="en-US" dirty="0"/>
          </a:p>
        </p:txBody>
      </p:sp>
    </p:spTree>
    <p:extLst>
      <p:ext uri="{BB962C8B-B14F-4D97-AF65-F5344CB8AC3E}">
        <p14:creationId xmlns:p14="http://schemas.microsoft.com/office/powerpoint/2010/main" val="17517012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9DF58CD-E396-9C49-BE03-8589564EA340}" type="slidenum">
              <a:rPr lang="en-US" altLang="en-US" smtClean="0"/>
              <a:pPr>
                <a:defRPr/>
              </a:pPr>
              <a:t>6</a:t>
            </a:fld>
            <a:endParaRPr lang="en-US" altLang="en-US" dirty="0"/>
          </a:p>
        </p:txBody>
      </p:sp>
    </p:spTree>
    <p:extLst>
      <p:ext uri="{BB962C8B-B14F-4D97-AF65-F5344CB8AC3E}">
        <p14:creationId xmlns:p14="http://schemas.microsoft.com/office/powerpoint/2010/main" val="6729148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9DF58CD-E396-9C49-BE03-8589564EA340}" type="slidenum">
              <a:rPr lang="en-US" altLang="en-US" smtClean="0"/>
              <a:pPr>
                <a:defRPr/>
              </a:pPr>
              <a:t>7</a:t>
            </a:fld>
            <a:endParaRPr lang="en-US" altLang="en-US" dirty="0"/>
          </a:p>
        </p:txBody>
      </p:sp>
    </p:spTree>
    <p:extLst>
      <p:ext uri="{BB962C8B-B14F-4D97-AF65-F5344CB8AC3E}">
        <p14:creationId xmlns:p14="http://schemas.microsoft.com/office/powerpoint/2010/main" val="38826505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9DF58CD-E396-9C49-BE03-8589564EA340}" type="slidenum">
              <a:rPr lang="en-US" altLang="en-US" smtClean="0"/>
              <a:pPr>
                <a:defRPr/>
              </a:pPr>
              <a:t>8</a:t>
            </a:fld>
            <a:endParaRPr lang="en-US" altLang="en-US" dirty="0"/>
          </a:p>
        </p:txBody>
      </p:sp>
    </p:spTree>
    <p:extLst>
      <p:ext uri="{BB962C8B-B14F-4D97-AF65-F5344CB8AC3E}">
        <p14:creationId xmlns:p14="http://schemas.microsoft.com/office/powerpoint/2010/main" val="12927588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9DF58CD-E396-9C49-BE03-8589564EA340}" type="slidenum">
              <a:rPr lang="en-US" altLang="en-US" smtClean="0"/>
              <a:pPr>
                <a:defRPr/>
              </a:pPr>
              <a:t>9</a:t>
            </a:fld>
            <a:endParaRPr lang="en-US" altLang="en-US" dirty="0"/>
          </a:p>
        </p:txBody>
      </p:sp>
    </p:spTree>
    <p:extLst>
      <p:ext uri="{BB962C8B-B14F-4D97-AF65-F5344CB8AC3E}">
        <p14:creationId xmlns:p14="http://schemas.microsoft.com/office/powerpoint/2010/main" val="19822830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lvl1pPr>
          </a:lstStyle>
          <a:p>
            <a:pPr>
              <a:defRPr/>
            </a:pPr>
            <a:fld id="{FE80E15A-E578-C746-8A2B-721D333056D0}" type="datetime1">
              <a:rPr lang="en-US" altLang="en-US"/>
              <a:pPr>
                <a:defRPr/>
              </a:pPr>
              <a:t>11/15/2017</a:t>
            </a:fld>
            <a:endParaRPr lang="en-US" altLang="en-US" dirty="0"/>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A658B4F9-322B-314C-9958-C1C751FD0DAD}" type="slidenum">
              <a:rPr lang="en-US" altLang="en-US"/>
              <a:pPr>
                <a:defRPr/>
              </a:pPr>
              <a:t>‹#›</a:t>
            </a:fld>
            <a:endParaRPr lang="en-US" altLang="en-US" dirty="0"/>
          </a:p>
        </p:txBody>
      </p:sp>
    </p:spTree>
    <p:extLst>
      <p:ext uri="{BB962C8B-B14F-4D97-AF65-F5344CB8AC3E}">
        <p14:creationId xmlns:p14="http://schemas.microsoft.com/office/powerpoint/2010/main" val="10700395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pPr>
              <a:defRPr/>
            </a:pPr>
            <a:fld id="{390E8234-204C-BE4B-9124-F5D96E865CE6}" type="datetime1">
              <a:rPr lang="en-US" altLang="en-US"/>
              <a:pPr>
                <a:defRPr/>
              </a:pPr>
              <a:t>11/15/2017</a:t>
            </a:fld>
            <a:endParaRPr lang="en-US" altLang="en-US" dirty="0"/>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B34B32B0-9A96-BD4D-816E-9BC060BFA792}" type="slidenum">
              <a:rPr lang="en-US" altLang="en-US"/>
              <a:pPr>
                <a:defRPr/>
              </a:pPr>
              <a:t>‹#›</a:t>
            </a:fld>
            <a:endParaRPr lang="en-US" altLang="en-US" dirty="0"/>
          </a:p>
        </p:txBody>
      </p:sp>
    </p:spTree>
    <p:extLst>
      <p:ext uri="{BB962C8B-B14F-4D97-AF65-F5344CB8AC3E}">
        <p14:creationId xmlns:p14="http://schemas.microsoft.com/office/powerpoint/2010/main" val="10088635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pPr>
              <a:defRPr/>
            </a:pPr>
            <a:fld id="{733F33C7-3742-A54F-BCA3-1F5813F1C01D}" type="datetime1">
              <a:rPr lang="en-US" altLang="en-US"/>
              <a:pPr>
                <a:defRPr/>
              </a:pPr>
              <a:t>11/15/2017</a:t>
            </a:fld>
            <a:endParaRPr lang="en-US" altLang="en-US" dirty="0"/>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96643EA1-55F1-8D41-AC19-701B64EE6759}" type="slidenum">
              <a:rPr lang="en-US" altLang="en-US"/>
              <a:pPr>
                <a:defRPr/>
              </a:pPr>
              <a:t>‹#›</a:t>
            </a:fld>
            <a:endParaRPr lang="en-US" altLang="en-US" dirty="0"/>
          </a:p>
        </p:txBody>
      </p:sp>
    </p:spTree>
    <p:extLst>
      <p:ext uri="{BB962C8B-B14F-4D97-AF65-F5344CB8AC3E}">
        <p14:creationId xmlns:p14="http://schemas.microsoft.com/office/powerpoint/2010/main" val="15864094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pPr>
              <a:defRPr/>
            </a:pPr>
            <a:fld id="{2264BA62-F6E2-934A-BDE3-45273059B3D9}" type="datetime1">
              <a:rPr lang="en-US" altLang="en-US"/>
              <a:pPr>
                <a:defRPr/>
              </a:pPr>
              <a:t>11/15/2017</a:t>
            </a:fld>
            <a:endParaRPr lang="en-US" altLang="en-US" dirty="0"/>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64BC20B2-1726-E64A-9A78-F404ADAD5B43}" type="slidenum">
              <a:rPr lang="en-US" altLang="en-US"/>
              <a:pPr>
                <a:defRPr/>
              </a:pPr>
              <a:t>‹#›</a:t>
            </a:fld>
            <a:endParaRPr lang="en-US" altLang="en-US" dirty="0"/>
          </a:p>
        </p:txBody>
      </p:sp>
    </p:spTree>
    <p:extLst>
      <p:ext uri="{BB962C8B-B14F-4D97-AF65-F5344CB8AC3E}">
        <p14:creationId xmlns:p14="http://schemas.microsoft.com/office/powerpoint/2010/main" val="11266400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a:defRPr/>
            </a:pPr>
            <a:fld id="{013AA2A9-97B5-6C43-AFDC-8BC109DF4BAD}" type="datetime1">
              <a:rPr lang="en-US" altLang="en-US"/>
              <a:pPr>
                <a:defRPr/>
              </a:pPr>
              <a:t>11/15/2017</a:t>
            </a:fld>
            <a:endParaRPr lang="en-US" altLang="en-US" dirty="0"/>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DD150B20-DB97-2045-A2CC-B793EFEC8097}" type="slidenum">
              <a:rPr lang="en-US" altLang="en-US"/>
              <a:pPr>
                <a:defRPr/>
              </a:pPr>
              <a:t>‹#›</a:t>
            </a:fld>
            <a:endParaRPr lang="en-US" altLang="en-US" dirty="0"/>
          </a:p>
        </p:txBody>
      </p:sp>
    </p:spTree>
    <p:extLst>
      <p:ext uri="{BB962C8B-B14F-4D97-AF65-F5344CB8AC3E}">
        <p14:creationId xmlns:p14="http://schemas.microsoft.com/office/powerpoint/2010/main" val="10762568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3"/>
          <p:cNvSpPr>
            <a:spLocks noGrp="1"/>
          </p:cNvSpPr>
          <p:nvPr>
            <p:ph type="dt" sz="half" idx="10"/>
          </p:nvPr>
        </p:nvSpPr>
        <p:spPr/>
        <p:txBody>
          <a:bodyPr/>
          <a:lstStyle>
            <a:lvl1pPr>
              <a:defRPr/>
            </a:lvl1pPr>
          </a:lstStyle>
          <a:p>
            <a:pPr>
              <a:defRPr/>
            </a:pPr>
            <a:fld id="{FB4C41A1-0587-7841-9E6C-DA0D07645E30}" type="datetime1">
              <a:rPr lang="en-US" altLang="en-US"/>
              <a:pPr>
                <a:defRPr/>
              </a:pPr>
              <a:t>11/15/2017</a:t>
            </a:fld>
            <a:endParaRPr lang="en-US" altLang="en-US" dirty="0"/>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3AB1A836-28D4-884C-86DF-0533A8693369}" type="slidenum">
              <a:rPr lang="en-US" altLang="en-US"/>
              <a:pPr>
                <a:defRPr/>
              </a:pPr>
              <a:t>‹#›</a:t>
            </a:fld>
            <a:endParaRPr lang="en-US" altLang="en-US" dirty="0"/>
          </a:p>
        </p:txBody>
      </p:sp>
    </p:spTree>
    <p:extLst>
      <p:ext uri="{BB962C8B-B14F-4D97-AF65-F5344CB8AC3E}">
        <p14:creationId xmlns:p14="http://schemas.microsoft.com/office/powerpoint/2010/main" val="3942201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lvl1pPr>
              <a:defRPr/>
            </a:lvl1pPr>
          </a:lstStyle>
          <a:p>
            <a:pPr>
              <a:defRPr/>
            </a:pPr>
            <a:fld id="{5D50D361-C765-8742-A514-EF96C32F9B1D}" type="datetime1">
              <a:rPr lang="en-US" altLang="en-US"/>
              <a:pPr>
                <a:defRPr/>
              </a:pPr>
              <a:t>11/15/2017</a:t>
            </a:fld>
            <a:endParaRPr lang="en-US" altLang="en-US" dirty="0"/>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3718AB72-DEF7-E84B-B8E2-6C571E3CFE53}" type="slidenum">
              <a:rPr lang="en-US" altLang="en-US"/>
              <a:pPr>
                <a:defRPr/>
              </a:pPr>
              <a:t>‹#›</a:t>
            </a:fld>
            <a:endParaRPr lang="en-US" altLang="en-US" dirty="0"/>
          </a:p>
        </p:txBody>
      </p:sp>
    </p:spTree>
    <p:extLst>
      <p:ext uri="{BB962C8B-B14F-4D97-AF65-F5344CB8AC3E}">
        <p14:creationId xmlns:p14="http://schemas.microsoft.com/office/powerpoint/2010/main" val="6703545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3"/>
          <p:cNvSpPr>
            <a:spLocks noGrp="1"/>
          </p:cNvSpPr>
          <p:nvPr>
            <p:ph type="dt" sz="half" idx="10"/>
          </p:nvPr>
        </p:nvSpPr>
        <p:spPr/>
        <p:txBody>
          <a:bodyPr/>
          <a:lstStyle>
            <a:lvl1pPr>
              <a:defRPr/>
            </a:lvl1pPr>
          </a:lstStyle>
          <a:p>
            <a:pPr>
              <a:defRPr/>
            </a:pPr>
            <a:fld id="{B86495B0-C2F9-E346-92B8-10B3C40686FB}" type="datetime1">
              <a:rPr lang="en-US" altLang="en-US"/>
              <a:pPr>
                <a:defRPr/>
              </a:pPr>
              <a:t>11/15/2017</a:t>
            </a:fld>
            <a:endParaRPr lang="en-US" altLang="en-US" dirty="0"/>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37BE4258-D8D5-574C-B87D-586601EE5C29}" type="slidenum">
              <a:rPr lang="en-US" altLang="en-US"/>
              <a:pPr>
                <a:defRPr/>
              </a:pPr>
              <a:t>‹#›</a:t>
            </a:fld>
            <a:endParaRPr lang="en-US" altLang="en-US" dirty="0"/>
          </a:p>
        </p:txBody>
      </p:sp>
    </p:spTree>
    <p:extLst>
      <p:ext uri="{BB962C8B-B14F-4D97-AF65-F5344CB8AC3E}">
        <p14:creationId xmlns:p14="http://schemas.microsoft.com/office/powerpoint/2010/main" val="9502475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pPr>
              <a:defRPr/>
            </a:pPr>
            <a:fld id="{9AF8DA21-F8FC-2241-9991-6A534745A094}" type="datetime1">
              <a:rPr lang="en-US" altLang="en-US"/>
              <a:pPr>
                <a:defRPr/>
              </a:pPr>
              <a:t>11/15/2017</a:t>
            </a:fld>
            <a:endParaRPr lang="en-US" altLang="en-US" dirty="0"/>
          </a:p>
        </p:txBody>
      </p:sp>
      <p:sp>
        <p:nvSpPr>
          <p:cNvPr id="3" name="Slide Number Placeholder 3"/>
          <p:cNvSpPr>
            <a:spLocks noGrp="1"/>
          </p:cNvSpPr>
          <p:nvPr>
            <p:ph type="sldNum" sz="quarter" idx="11"/>
          </p:nvPr>
        </p:nvSpPr>
        <p:spPr/>
        <p:txBody>
          <a:bodyPr/>
          <a:lstStyle>
            <a:lvl1pPr>
              <a:defRPr/>
            </a:lvl1pPr>
          </a:lstStyle>
          <a:p>
            <a:pPr>
              <a:defRPr/>
            </a:pPr>
            <a:fld id="{76D95313-9EEC-F349-BB5B-ADF64445D82D}" type="slidenum">
              <a:rPr lang="en-US" altLang="en-US"/>
              <a:pPr>
                <a:defRPr/>
              </a:pPr>
              <a:t>‹#›</a:t>
            </a:fld>
            <a:endParaRPr lang="en-US" altLang="en-US" dirty="0"/>
          </a:p>
        </p:txBody>
      </p:sp>
    </p:spTree>
    <p:extLst>
      <p:ext uri="{BB962C8B-B14F-4D97-AF65-F5344CB8AC3E}">
        <p14:creationId xmlns:p14="http://schemas.microsoft.com/office/powerpoint/2010/main" val="17738797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3F79915F-7DDB-6A4D-9C06-1BE85981417E}" type="datetime1">
              <a:rPr lang="en-US" altLang="en-US"/>
              <a:pPr>
                <a:defRPr/>
              </a:pPr>
              <a:t>11/15/2017</a:t>
            </a:fld>
            <a:endParaRPr lang="en-US" altLang="en-US" dirty="0"/>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DAFDAC94-734F-914C-9F02-2C8BC7FEA04F}" type="slidenum">
              <a:rPr lang="en-US" altLang="en-US"/>
              <a:pPr>
                <a:defRPr/>
              </a:pPr>
              <a:t>‹#›</a:t>
            </a:fld>
            <a:endParaRPr lang="en-US" altLang="en-US" dirty="0"/>
          </a:p>
        </p:txBody>
      </p:sp>
    </p:spTree>
    <p:extLst>
      <p:ext uri="{BB962C8B-B14F-4D97-AF65-F5344CB8AC3E}">
        <p14:creationId xmlns:p14="http://schemas.microsoft.com/office/powerpoint/2010/main" val="21215350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a:t>Drag picture to placeholder or click icon to add</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BACEB97F-E2E3-AE4F-BB1A-91E9FEA996F5}" type="datetime1">
              <a:rPr lang="en-US" altLang="en-US"/>
              <a:pPr>
                <a:defRPr/>
              </a:pPr>
              <a:t>11/15/2017</a:t>
            </a:fld>
            <a:endParaRPr lang="en-US" altLang="en-US" dirty="0"/>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3735CC57-AF71-1445-8D2B-6912090B6EF6}" type="slidenum">
              <a:rPr lang="en-US" altLang="en-US"/>
              <a:pPr>
                <a:defRPr/>
              </a:pPr>
              <a:t>‹#›</a:t>
            </a:fld>
            <a:endParaRPr lang="en-US" altLang="en-US" dirty="0"/>
          </a:p>
        </p:txBody>
      </p:sp>
    </p:spTree>
    <p:extLst>
      <p:ext uri="{BB962C8B-B14F-4D97-AF65-F5344CB8AC3E}">
        <p14:creationId xmlns:p14="http://schemas.microsoft.com/office/powerpoint/2010/main" val="19693001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28650" y="365125"/>
            <a:ext cx="7886700" cy="1325563"/>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Text Placeholder 2"/>
          <p:cNvSpPr>
            <a:spLocks noGrp="1"/>
          </p:cNvSpPr>
          <p:nvPr>
            <p:ph type="body" idx="1"/>
          </p:nvPr>
        </p:nvSpPr>
        <p:spPr bwMode="auto">
          <a:xfrm>
            <a:off x="628650" y="1825625"/>
            <a:ext cx="7886700" cy="4351338"/>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defRPr/>
            </a:pPr>
            <a:fld id="{C4720F30-DB09-C644-9F8D-CFEB4C959F57}" type="datetime1">
              <a:rPr lang="en-US" altLang="en-US"/>
              <a:pPr>
                <a:defRPr/>
              </a:pPr>
              <a:t>11/15/2017</a:t>
            </a:fld>
            <a:endParaRPr lang="en-US" altLang="en-US" dirty="0"/>
          </a:p>
        </p:txBody>
      </p:sp>
      <p:sp>
        <p:nvSpPr>
          <p:cNvPr id="5" name="Footer Placeholder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dirty="0">
                <a:solidFill>
                  <a:schemeClr val="tx1">
                    <a:tint val="75000"/>
                  </a:schemeClr>
                </a:solidFill>
              </a:defRPr>
            </a:lvl1pPr>
          </a:lstStyle>
          <a:p>
            <a:pPr>
              <a:defRPr/>
            </a:pPr>
            <a:endParaRPr lang="en-US"/>
          </a:p>
        </p:txBody>
      </p:sp>
      <p:sp>
        <p:nvSpPr>
          <p:cNvPr id="6" name="Slide Number Placeholder 5"/>
          <p:cNvSpPr>
            <a:spLocks noGrp="1"/>
          </p:cNvSpPr>
          <p:nvPr>
            <p:ph type="sldNum" sz="quarter" idx="4"/>
          </p:nvPr>
        </p:nvSpPr>
        <p:spPr>
          <a:xfrm>
            <a:off x="7086600" y="647700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defRPr/>
            </a:pPr>
            <a:fld id="{E2EEFEB4-F341-8D44-98F5-979D480BE6E7}" type="slidenum">
              <a:rPr lang="en-US" altLang="en-US"/>
              <a:pPr>
                <a:defRPr/>
              </a:pPr>
              <a:t>‹#›</a:t>
            </a:fld>
            <a:endParaRPr lang="en-US" altLang="en-US" dirty="0"/>
          </a:p>
        </p:txBody>
      </p:sp>
      <p:pic>
        <p:nvPicPr>
          <p:cNvPr id="1031" name="Picture 13"/>
          <p:cNvPicPr>
            <a:picLocks noChangeAspect="1"/>
          </p:cNvPicPr>
          <p:nvPr userDrawn="1"/>
        </p:nvPicPr>
        <p:blipFill>
          <a:blip r:embed="rId13">
            <a:extLst>
              <a:ext uri="{28A0092B-C50C-407E-A947-70E740481C1C}">
                <a14:useLocalDpi xmlns:a14="http://schemas.microsoft.com/office/drawing/2010/main" val="0"/>
              </a:ext>
            </a:extLst>
          </a:blip>
          <a:srcRect b="18248"/>
          <a:stretch>
            <a:fillRect/>
          </a:stretch>
        </p:blipFill>
        <p:spPr bwMode="auto">
          <a:xfrm>
            <a:off x="7015163" y="6340475"/>
            <a:ext cx="1776412" cy="5000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7" r:id="rId7"/>
    <p:sldLayoutId id="2147483703" r:id="rId8"/>
    <p:sldLayoutId id="2147483704" r:id="rId9"/>
    <p:sldLayoutId id="2147483705" r:id="rId10"/>
    <p:sldLayoutId id="2147483706" r:id="rId11"/>
  </p:sldLayoutIdLst>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charset="0"/>
        </a:defRPr>
      </a:lvl2pPr>
      <a:lvl3pPr algn="l" rtl="0" eaLnBrk="0" fontAlgn="base" hangingPunct="0">
        <a:lnSpc>
          <a:spcPct val="90000"/>
        </a:lnSpc>
        <a:spcBef>
          <a:spcPct val="0"/>
        </a:spcBef>
        <a:spcAft>
          <a:spcPct val="0"/>
        </a:spcAft>
        <a:defRPr sz="4400">
          <a:solidFill>
            <a:schemeClr val="tx1"/>
          </a:solidFill>
          <a:latin typeface="Calibri Light" charset="0"/>
        </a:defRPr>
      </a:lvl3pPr>
      <a:lvl4pPr algn="l" rtl="0" eaLnBrk="0" fontAlgn="base" hangingPunct="0">
        <a:lnSpc>
          <a:spcPct val="90000"/>
        </a:lnSpc>
        <a:spcBef>
          <a:spcPct val="0"/>
        </a:spcBef>
        <a:spcAft>
          <a:spcPct val="0"/>
        </a:spcAft>
        <a:defRPr sz="4400">
          <a:solidFill>
            <a:schemeClr val="tx1"/>
          </a:solidFill>
          <a:latin typeface="Calibri Light" charset="0"/>
        </a:defRPr>
      </a:lvl4pPr>
      <a:lvl5pPr algn="l" rtl="0" eaLnBrk="0" fontAlgn="base" hangingPunct="0">
        <a:lnSpc>
          <a:spcPct val="90000"/>
        </a:lnSpc>
        <a:spcBef>
          <a:spcPct val="0"/>
        </a:spcBef>
        <a:spcAft>
          <a:spcPct val="0"/>
        </a:spcAft>
        <a:defRPr sz="4400">
          <a:solidFill>
            <a:schemeClr val="tx1"/>
          </a:solidFill>
          <a:latin typeface="Calibri Light" charset="0"/>
        </a:defRPr>
      </a:lvl5pPr>
      <a:lvl6pPr marL="457200" algn="l" rtl="0" fontAlgn="base">
        <a:lnSpc>
          <a:spcPct val="90000"/>
        </a:lnSpc>
        <a:spcBef>
          <a:spcPct val="0"/>
        </a:spcBef>
        <a:spcAft>
          <a:spcPct val="0"/>
        </a:spcAft>
        <a:defRPr sz="4400">
          <a:solidFill>
            <a:schemeClr val="tx1"/>
          </a:solidFill>
          <a:latin typeface="Calibri Light" charset="0"/>
        </a:defRPr>
      </a:lvl6pPr>
      <a:lvl7pPr marL="914400" algn="l" rtl="0" fontAlgn="base">
        <a:lnSpc>
          <a:spcPct val="90000"/>
        </a:lnSpc>
        <a:spcBef>
          <a:spcPct val="0"/>
        </a:spcBef>
        <a:spcAft>
          <a:spcPct val="0"/>
        </a:spcAft>
        <a:defRPr sz="4400">
          <a:solidFill>
            <a:schemeClr val="tx1"/>
          </a:solidFill>
          <a:latin typeface="Calibri Light" charset="0"/>
        </a:defRPr>
      </a:lvl7pPr>
      <a:lvl8pPr marL="1371600" algn="l" rtl="0" fontAlgn="base">
        <a:lnSpc>
          <a:spcPct val="90000"/>
        </a:lnSpc>
        <a:spcBef>
          <a:spcPct val="0"/>
        </a:spcBef>
        <a:spcAft>
          <a:spcPct val="0"/>
        </a:spcAft>
        <a:defRPr sz="4400">
          <a:solidFill>
            <a:schemeClr val="tx1"/>
          </a:solidFill>
          <a:latin typeface="Calibri Light" charset="0"/>
        </a:defRPr>
      </a:lvl8pPr>
      <a:lvl9pPr marL="1828800" algn="l" rtl="0" fontAlgn="base">
        <a:lnSpc>
          <a:spcPct val="90000"/>
        </a:lnSpc>
        <a:spcBef>
          <a:spcPct val="0"/>
        </a:spcBef>
        <a:spcAft>
          <a:spcPct val="0"/>
        </a:spcAft>
        <a:defRPr sz="4400">
          <a:solidFill>
            <a:schemeClr val="tx1"/>
          </a:solidFill>
          <a:latin typeface="Calibri Light" charset="0"/>
        </a:defRPr>
      </a:lvl9pPr>
    </p:titleStyle>
    <p:bodyStyle>
      <a:lvl1pPr marL="228600" indent="-228600" algn="l" rtl="0" eaLnBrk="0" fontAlgn="base" hangingPunct="0">
        <a:lnSpc>
          <a:spcPct val="90000"/>
        </a:lnSpc>
        <a:spcBef>
          <a:spcPts val="1000"/>
        </a:spcBef>
        <a:spcAft>
          <a:spcPct val="0"/>
        </a:spcAft>
        <a:buFont typeface="Arial"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0" y="3946525"/>
            <a:ext cx="9144000" cy="29114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7200" dirty="0">
                <a:solidFill>
                  <a:schemeClr val="accent5">
                    <a:lumMod val="50000"/>
                  </a:schemeClr>
                </a:solidFill>
              </a:rPr>
              <a:t>Ear Train the Brain</a:t>
            </a:r>
            <a:endParaRPr lang="en-US" dirty="0">
              <a:solidFill>
                <a:schemeClr val="accent5">
                  <a:lumMod val="50000"/>
                </a:schemeClr>
              </a:solidFill>
            </a:endParaRPr>
          </a:p>
        </p:txBody>
      </p:sp>
      <p:pic>
        <p:nvPicPr>
          <p:cNvPr id="3" name="Picture 2">
            <a:extLst>
              <a:ext uri="{FF2B5EF4-FFF2-40B4-BE49-F238E27FC236}">
                <a16:creationId xmlns:a16="http://schemas.microsoft.com/office/drawing/2014/main" id="{DBE62286-3306-4300-870E-6D0BAB29278D}"/>
              </a:ext>
            </a:extLst>
          </p:cNvPr>
          <p:cNvPicPr>
            <a:picLocks noChangeAspect="1"/>
          </p:cNvPicPr>
          <p:nvPr/>
        </p:nvPicPr>
        <p:blipFill>
          <a:blip r:embed="rId3"/>
          <a:stretch>
            <a:fillRect/>
          </a:stretch>
        </p:blipFill>
        <p:spPr>
          <a:xfrm>
            <a:off x="1149691" y="553255"/>
            <a:ext cx="6844617" cy="2392977"/>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9144000" cy="6858000"/>
          </a:xfrm>
          <a:prstGeom prst="rect">
            <a:avLst/>
          </a:prstGeom>
          <a:solidFill>
            <a:schemeClr val="bg1"/>
          </a:solidFill>
          <a:ln>
            <a:noFill/>
          </a:ln>
          <a:effectLst/>
        </p:spPr>
      </p:sp>
      <p:sp>
        <p:nvSpPr>
          <p:cNvPr id="18" name="Flowchart: Document 17">
            <a:extLst>
              <a:ext uri="{FF2B5EF4-FFF2-40B4-BE49-F238E27FC236}">
                <a16:creationId xmlns:a16="http://schemas.microsoft.com/office/drawing/2014/main" id="{D12DDE76-C203-4047-9998-63900085B5E8}"/>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631" y="0"/>
            <a:ext cx="2436019" cy="3400426"/>
          </a:xfrm>
          <a:prstGeom prst="flowChartDocumen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2D55FAD-A101-4A6E-8577-6E4EC245042F}"/>
              </a:ext>
            </a:extLst>
          </p:cNvPr>
          <p:cNvSpPr>
            <a:spLocks noGrp="1"/>
          </p:cNvSpPr>
          <p:nvPr>
            <p:ph type="title"/>
          </p:nvPr>
        </p:nvSpPr>
        <p:spPr>
          <a:xfrm>
            <a:off x="628650" y="171162"/>
            <a:ext cx="2130136" cy="2371148"/>
          </a:xfrm>
        </p:spPr>
        <p:txBody>
          <a:bodyPr vert="horz" lIns="91440" tIns="45720" rIns="91440" bIns="45720" rtlCol="0" anchor="ctr">
            <a:noAutofit/>
          </a:bodyPr>
          <a:lstStyle/>
          <a:p>
            <a:pPr eaLnBrk="1" hangingPunct="1"/>
            <a:r>
              <a:rPr lang="en-US" sz="2800" dirty="0">
                <a:solidFill>
                  <a:srgbClr val="FFFFFF"/>
                </a:solidFill>
              </a:rPr>
              <a:t>How do I get started</a:t>
            </a:r>
            <a:r>
              <a:rPr lang="en-US" sz="2800" kern="1200" dirty="0">
                <a:solidFill>
                  <a:srgbClr val="FFFFFF"/>
                </a:solidFill>
                <a:latin typeface="+mj-lt"/>
                <a:ea typeface="+mj-ea"/>
                <a:cs typeface="+mj-cs"/>
              </a:rPr>
              <a:t>?</a:t>
            </a:r>
          </a:p>
        </p:txBody>
      </p:sp>
      <p:sp>
        <p:nvSpPr>
          <p:cNvPr id="5" name="TextBox 4">
            <a:extLst>
              <a:ext uri="{FF2B5EF4-FFF2-40B4-BE49-F238E27FC236}">
                <a16:creationId xmlns:a16="http://schemas.microsoft.com/office/drawing/2014/main" id="{561F7CFA-0443-4746-A926-C6FE6520D63B}"/>
              </a:ext>
            </a:extLst>
          </p:cNvPr>
          <p:cNvSpPr txBox="1"/>
          <p:nvPr/>
        </p:nvSpPr>
        <p:spPr>
          <a:xfrm>
            <a:off x="478631" y="4105836"/>
            <a:ext cx="7930263" cy="2031325"/>
          </a:xfrm>
          <a:prstGeom prst="rect">
            <a:avLst/>
          </a:prstGeom>
          <a:noFill/>
        </p:spPr>
        <p:txBody>
          <a:bodyPr wrap="square" rtlCol="0">
            <a:spAutoFit/>
          </a:bodyPr>
          <a:lstStyle/>
          <a:p>
            <a:r>
              <a:rPr lang="en-US" dirty="0"/>
              <a:t>Getting started is easy!</a:t>
            </a:r>
          </a:p>
          <a:p>
            <a:pPr marL="285750" indent="-285750">
              <a:buFont typeface="Arial" panose="020B0604020202020204" pitchFamily="34" charset="0"/>
              <a:buChar char="•"/>
            </a:pPr>
            <a:r>
              <a:rPr lang="en-US" dirty="0"/>
              <a:t>Become a subscriber, </a:t>
            </a:r>
            <a:r>
              <a:rPr lang="en-US" dirty="0" smtClean="0"/>
              <a:t>through </a:t>
            </a:r>
            <a:r>
              <a:rPr lang="en-US" dirty="0"/>
              <a:t>your audiologist or directly from </a:t>
            </a:r>
            <a:r>
              <a:rPr lang="en-US" dirty="0" smtClean="0"/>
              <a:t>home by simply logging </a:t>
            </a:r>
            <a:r>
              <a:rPr lang="en-US" dirty="0"/>
              <a:t>on and </a:t>
            </a:r>
            <a:r>
              <a:rPr lang="en-US" dirty="0" smtClean="0"/>
              <a:t>creating </a:t>
            </a:r>
            <a:r>
              <a:rPr lang="en-US" dirty="0"/>
              <a:t>an account.</a:t>
            </a:r>
          </a:p>
          <a:p>
            <a:pPr marL="285750" indent="-285750">
              <a:buFont typeface="Arial" panose="020B0604020202020204" pitchFamily="34" charset="0"/>
              <a:buChar char="•"/>
            </a:pPr>
            <a:r>
              <a:rPr lang="en-US" dirty="0"/>
              <a:t>Your audiologist will provide </a:t>
            </a:r>
            <a:r>
              <a:rPr lang="en-US" dirty="0" smtClean="0"/>
              <a:t>a </a:t>
            </a:r>
            <a:r>
              <a:rPr lang="en-US" dirty="0"/>
              <a:t>weekly lesson plan.</a:t>
            </a:r>
          </a:p>
          <a:p>
            <a:pPr marL="285750" indent="-285750">
              <a:buFont typeface="Arial" panose="020B0604020202020204" pitchFamily="34" charset="0"/>
              <a:buChar char="•"/>
            </a:pPr>
            <a:r>
              <a:rPr lang="en-US" dirty="0" smtClean="0"/>
              <a:t>Start training </a:t>
            </a:r>
            <a:r>
              <a:rPr lang="en-US" dirty="0"/>
              <a:t>and playing the games right away!</a:t>
            </a:r>
          </a:p>
          <a:p>
            <a:pPr marL="285750" indent="-285750">
              <a:buFont typeface="Arial" panose="020B0604020202020204" pitchFamily="34" charset="0"/>
              <a:buChar char="•"/>
            </a:pPr>
            <a:r>
              <a:rPr lang="en-US" dirty="0" smtClean="0"/>
              <a:t>Subscriptions last </a:t>
            </a:r>
            <a:r>
              <a:rPr lang="en-US" dirty="0"/>
              <a:t>for 3</a:t>
            </a:r>
            <a:r>
              <a:rPr lang="en-US" dirty="0" smtClean="0"/>
              <a:t> months and start when you play for the 1</a:t>
            </a:r>
            <a:r>
              <a:rPr lang="en-US" baseline="30000" dirty="0" smtClean="0"/>
              <a:t>st</a:t>
            </a:r>
            <a:r>
              <a:rPr lang="en-US" dirty="0" smtClean="0"/>
              <a:t> </a:t>
            </a:r>
            <a:r>
              <a:rPr lang="en-US" dirty="0" smtClean="0"/>
              <a:t>time. </a:t>
            </a:r>
            <a:endParaRPr lang="en-US" dirty="0"/>
          </a:p>
          <a:p>
            <a:pPr marL="285750" indent="-285750">
              <a:buFont typeface="Arial" panose="020B0604020202020204" pitchFamily="34" charset="0"/>
              <a:buChar char="•"/>
            </a:pPr>
            <a:r>
              <a:rPr lang="en-US" dirty="0"/>
              <a:t>Extended subscriptions are available and easy to obtain.</a:t>
            </a:r>
          </a:p>
        </p:txBody>
      </p:sp>
      <p:pic>
        <p:nvPicPr>
          <p:cNvPr id="10" name="Content Placeholder 9" descr="A close up of a toy&#10;&#10;Description generated with high confidence">
            <a:extLst>
              <a:ext uri="{FF2B5EF4-FFF2-40B4-BE49-F238E27FC236}">
                <a16:creationId xmlns:a16="http://schemas.microsoft.com/office/drawing/2014/main" id="{C90C3294-8BB5-44E2-ACAD-2F5DFAFC40B0}"/>
              </a:ext>
            </a:extLst>
          </p:cNvPr>
          <p:cNvPicPr>
            <a:picLocks noGrp="1" noChangeAspect="1"/>
          </p:cNvPicPr>
          <p:nvPr>
            <p:ph idx="1"/>
          </p:nvPr>
        </p:nvPicPr>
        <p:blipFill>
          <a:blip r:embed="rId3"/>
          <a:stretch>
            <a:fillRect/>
          </a:stretch>
        </p:blipFill>
        <p:spPr>
          <a:xfrm>
            <a:off x="4572000" y="735106"/>
            <a:ext cx="3970724" cy="2138082"/>
          </a:xfrm>
        </p:spPr>
      </p:pic>
    </p:spTree>
    <p:extLst>
      <p:ext uri="{BB962C8B-B14F-4D97-AF65-F5344CB8AC3E}">
        <p14:creationId xmlns:p14="http://schemas.microsoft.com/office/powerpoint/2010/main" val="21948292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smtClean="0"/>
              <a:t>Once you are enrolled</a:t>
            </a:r>
            <a:endParaRPr lang="en-US" dirty="0"/>
          </a:p>
        </p:txBody>
      </p:sp>
      <p:sp>
        <p:nvSpPr>
          <p:cNvPr id="3" name="Content Placeholder 2"/>
          <p:cNvSpPr>
            <a:spLocks noGrp="1"/>
          </p:cNvSpPr>
          <p:nvPr>
            <p:ph idx="4294967295"/>
          </p:nvPr>
        </p:nvSpPr>
        <p:spPr>
          <a:xfrm>
            <a:off x="0" y="1825625"/>
            <a:ext cx="7886700" cy="4351338"/>
          </a:xfrm>
        </p:spPr>
        <p:txBody>
          <a:bodyPr/>
          <a:lstStyle/>
          <a:p>
            <a:r>
              <a:rPr lang="en-US" dirty="0" smtClean="0"/>
              <a:t>Log in by clicking icon in upper right hand </a:t>
            </a:r>
            <a:r>
              <a:rPr lang="en-US" dirty="0" err="1" smtClean="0"/>
              <a:t>corner.This</a:t>
            </a:r>
            <a:r>
              <a:rPr lang="en-US" dirty="0" smtClean="0"/>
              <a:t> will take you to your game “dashboard”.</a:t>
            </a:r>
          </a:p>
          <a:p>
            <a:r>
              <a:rPr lang="en-US" dirty="0" smtClean="0"/>
              <a:t>You will see a list of games. Choose which game to play by clicking the “Play now” tab for the game.</a:t>
            </a:r>
            <a:r>
              <a:rPr lang="en-US" b="1" dirty="0"/>
              <a:t/>
            </a:r>
            <a:br>
              <a:rPr lang="en-US" b="1" dirty="0"/>
            </a:br>
            <a:r>
              <a:rPr lang="en-US" b="1" dirty="0" smtClean="0"/>
              <a:t>	</a:t>
            </a:r>
            <a:r>
              <a:rPr lang="en-US" sz="1400" b="1" dirty="0" err="1" smtClean="0"/>
              <a:t>EARonaut</a:t>
            </a:r>
            <a:r>
              <a:rPr lang="en-US" sz="1400" b="1" dirty="0" smtClean="0"/>
              <a:t> “play now”</a:t>
            </a:r>
            <a:endParaRPr lang="en-US" sz="1400" b="1" dirty="0"/>
          </a:p>
          <a:p>
            <a:r>
              <a:rPr lang="en-US" dirty="0" smtClean="0"/>
              <a:t>Select a talker with the “Select Talker” tab. Once you select a talker, then start playing with the “start Game” tab.</a:t>
            </a:r>
            <a:r>
              <a:rPr lang="en-US" b="1" dirty="0"/>
              <a:t/>
            </a:r>
            <a:br>
              <a:rPr lang="en-US" b="1" dirty="0"/>
            </a:br>
            <a:endParaRPr lang="en-US" dirty="0"/>
          </a:p>
        </p:txBody>
      </p:sp>
      <p:pic>
        <p:nvPicPr>
          <p:cNvPr id="4" name="Picture 3"/>
          <p:cNvPicPr>
            <a:picLocks noChangeAspect="1"/>
          </p:cNvPicPr>
          <p:nvPr/>
        </p:nvPicPr>
        <p:blipFill>
          <a:blip r:embed="rId2"/>
          <a:stretch>
            <a:fillRect/>
          </a:stretch>
        </p:blipFill>
        <p:spPr>
          <a:xfrm>
            <a:off x="6623436" y="1690688"/>
            <a:ext cx="476250" cy="476250"/>
          </a:xfrm>
          <a:prstGeom prst="rect">
            <a:avLst/>
          </a:prstGeom>
        </p:spPr>
      </p:pic>
      <p:pic>
        <p:nvPicPr>
          <p:cNvPr id="5" name="Picture 4"/>
          <p:cNvPicPr>
            <a:picLocks noChangeAspect="1"/>
          </p:cNvPicPr>
          <p:nvPr/>
        </p:nvPicPr>
        <p:blipFill>
          <a:blip r:embed="rId3"/>
          <a:stretch>
            <a:fillRect/>
          </a:stretch>
        </p:blipFill>
        <p:spPr>
          <a:xfrm>
            <a:off x="4572000" y="4923888"/>
            <a:ext cx="3283889" cy="1539323"/>
          </a:xfrm>
          <a:prstGeom prst="rect">
            <a:avLst/>
          </a:prstGeom>
        </p:spPr>
      </p:pic>
    </p:spTree>
    <p:extLst>
      <p:ext uri="{BB962C8B-B14F-4D97-AF65-F5344CB8AC3E}">
        <p14:creationId xmlns:p14="http://schemas.microsoft.com/office/powerpoint/2010/main" val="2772909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3946525"/>
            <a:ext cx="9144000" cy="29114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7200" dirty="0">
                <a:solidFill>
                  <a:schemeClr val="accent5">
                    <a:lumMod val="50000"/>
                  </a:schemeClr>
                </a:solidFill>
              </a:rPr>
              <a:t>Ear Train the Brain</a:t>
            </a:r>
            <a:endParaRPr lang="en-US" dirty="0">
              <a:solidFill>
                <a:schemeClr val="accent5">
                  <a:lumMod val="50000"/>
                </a:schemeClr>
              </a:solidFill>
            </a:endParaRPr>
          </a:p>
        </p:txBody>
      </p:sp>
      <p:pic>
        <p:nvPicPr>
          <p:cNvPr id="3" name="Picture 2">
            <a:extLst>
              <a:ext uri="{FF2B5EF4-FFF2-40B4-BE49-F238E27FC236}">
                <a16:creationId xmlns:a16="http://schemas.microsoft.com/office/drawing/2014/main" id="{DBE62286-3306-4300-870E-6D0BAB29278D}"/>
              </a:ext>
            </a:extLst>
          </p:cNvPr>
          <p:cNvPicPr>
            <a:picLocks noChangeAspect="1"/>
          </p:cNvPicPr>
          <p:nvPr/>
        </p:nvPicPr>
        <p:blipFill>
          <a:blip r:embed="rId3"/>
          <a:stretch>
            <a:fillRect/>
          </a:stretch>
        </p:blipFill>
        <p:spPr>
          <a:xfrm>
            <a:off x="1149691" y="553255"/>
            <a:ext cx="6844617" cy="2392977"/>
          </a:xfrm>
          <a:prstGeom prst="rect">
            <a:avLst/>
          </a:prstGeom>
        </p:spPr>
      </p:pic>
    </p:spTree>
    <p:extLst>
      <p:ext uri="{BB962C8B-B14F-4D97-AF65-F5344CB8AC3E}">
        <p14:creationId xmlns:p14="http://schemas.microsoft.com/office/powerpoint/2010/main" val="11185402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9144000" cy="6858000"/>
          </a:xfrm>
          <a:prstGeom prst="rect">
            <a:avLst/>
          </a:prstGeom>
          <a:solidFill>
            <a:schemeClr val="bg1"/>
          </a:solidFill>
          <a:ln>
            <a:noFill/>
          </a:ln>
          <a:effectLst/>
        </p:spPr>
      </p:sp>
      <p:sp>
        <p:nvSpPr>
          <p:cNvPr id="18" name="Flowchart: Document 17">
            <a:extLst>
              <a:ext uri="{FF2B5EF4-FFF2-40B4-BE49-F238E27FC236}">
                <a16:creationId xmlns:a16="http://schemas.microsoft.com/office/drawing/2014/main" id="{D12DDE76-C203-4047-9998-63900085B5E8}"/>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631" y="0"/>
            <a:ext cx="2436019" cy="3400426"/>
          </a:xfrm>
          <a:prstGeom prst="flowChartDocumen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2D55FAD-A101-4A6E-8577-6E4EC245042F}"/>
              </a:ext>
            </a:extLst>
          </p:cNvPr>
          <p:cNvSpPr>
            <a:spLocks noGrp="1"/>
          </p:cNvSpPr>
          <p:nvPr>
            <p:ph type="title"/>
          </p:nvPr>
        </p:nvSpPr>
        <p:spPr>
          <a:xfrm>
            <a:off x="628650" y="171162"/>
            <a:ext cx="2130136" cy="2371148"/>
          </a:xfrm>
        </p:spPr>
        <p:txBody>
          <a:bodyPr vert="horz" lIns="91440" tIns="45720" rIns="91440" bIns="45720" rtlCol="0" anchor="ctr">
            <a:normAutofit/>
          </a:bodyPr>
          <a:lstStyle/>
          <a:p>
            <a:pPr eaLnBrk="1" hangingPunct="1"/>
            <a:r>
              <a:rPr lang="en-US" sz="2800" dirty="0">
                <a:solidFill>
                  <a:srgbClr val="FFFFFF"/>
                </a:solidFill>
              </a:rPr>
              <a:t>Are hearing and listening the same thing</a:t>
            </a:r>
            <a:r>
              <a:rPr lang="en-US" sz="2800" kern="1200" dirty="0">
                <a:solidFill>
                  <a:srgbClr val="FFFFFF"/>
                </a:solidFill>
                <a:latin typeface="+mj-lt"/>
                <a:ea typeface="+mj-ea"/>
                <a:cs typeface="+mj-cs"/>
              </a:rPr>
              <a:t>? </a:t>
            </a:r>
          </a:p>
        </p:txBody>
      </p:sp>
      <p:pic>
        <p:nvPicPr>
          <p:cNvPr id="6" name="Content Placeholder 5">
            <a:extLst>
              <a:ext uri="{FF2B5EF4-FFF2-40B4-BE49-F238E27FC236}">
                <a16:creationId xmlns:a16="http://schemas.microsoft.com/office/drawing/2014/main" id="{14DDF1F1-843C-4EC1-884A-6646FCFCF1F8}"/>
              </a:ext>
            </a:extLst>
          </p:cNvPr>
          <p:cNvPicPr>
            <a:picLocks noGrp="1" noChangeAspect="1"/>
          </p:cNvPicPr>
          <p:nvPr>
            <p:ph idx="1"/>
          </p:nvPr>
        </p:nvPicPr>
        <p:blipFill>
          <a:blip r:embed="rId3"/>
          <a:stretch>
            <a:fillRect/>
          </a:stretch>
        </p:blipFill>
        <p:spPr>
          <a:xfrm>
            <a:off x="1651367" y="3429000"/>
            <a:ext cx="7492633" cy="3429000"/>
          </a:xfrm>
          <a:prstGeom prst="rect">
            <a:avLst/>
          </a:prstGeom>
        </p:spPr>
      </p:pic>
      <p:pic>
        <p:nvPicPr>
          <p:cNvPr id="7" name="Picture 6">
            <a:extLst>
              <a:ext uri="{FF2B5EF4-FFF2-40B4-BE49-F238E27FC236}">
                <a16:creationId xmlns:a16="http://schemas.microsoft.com/office/drawing/2014/main" id="{ECEB762E-5BAD-4B91-8B6C-3A6B42614F3C}"/>
              </a:ext>
            </a:extLst>
          </p:cNvPr>
          <p:cNvPicPr>
            <a:picLocks noChangeAspect="1"/>
          </p:cNvPicPr>
          <p:nvPr/>
        </p:nvPicPr>
        <p:blipFill>
          <a:blip r:embed="rId4"/>
          <a:stretch>
            <a:fillRect/>
          </a:stretch>
        </p:blipFill>
        <p:spPr>
          <a:xfrm>
            <a:off x="3382130" y="1057139"/>
            <a:ext cx="5285690" cy="1511939"/>
          </a:xfrm>
          <a:prstGeom prst="rect">
            <a:avLst/>
          </a:prstGeom>
        </p:spPr>
      </p:pic>
    </p:spTree>
    <p:extLst>
      <p:ext uri="{BB962C8B-B14F-4D97-AF65-F5344CB8AC3E}">
        <p14:creationId xmlns:p14="http://schemas.microsoft.com/office/powerpoint/2010/main" val="33573604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9144000" cy="6858000"/>
          </a:xfrm>
          <a:prstGeom prst="rect">
            <a:avLst/>
          </a:prstGeom>
          <a:solidFill>
            <a:schemeClr val="bg1"/>
          </a:solidFill>
          <a:ln>
            <a:noFill/>
          </a:ln>
          <a:effectLst/>
        </p:spPr>
      </p:sp>
      <p:sp>
        <p:nvSpPr>
          <p:cNvPr id="18" name="Flowchart: Document 17">
            <a:extLst>
              <a:ext uri="{FF2B5EF4-FFF2-40B4-BE49-F238E27FC236}">
                <a16:creationId xmlns:a16="http://schemas.microsoft.com/office/drawing/2014/main" id="{D12DDE76-C203-4047-9998-63900085B5E8}"/>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631" y="0"/>
            <a:ext cx="2436019" cy="3400426"/>
          </a:xfrm>
          <a:prstGeom prst="flowChartDocumen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2D55FAD-A101-4A6E-8577-6E4EC245042F}"/>
              </a:ext>
            </a:extLst>
          </p:cNvPr>
          <p:cNvSpPr>
            <a:spLocks noGrp="1"/>
          </p:cNvSpPr>
          <p:nvPr>
            <p:ph type="title"/>
          </p:nvPr>
        </p:nvSpPr>
        <p:spPr>
          <a:xfrm>
            <a:off x="628650" y="171162"/>
            <a:ext cx="2130136" cy="2371148"/>
          </a:xfrm>
        </p:spPr>
        <p:txBody>
          <a:bodyPr vert="horz" lIns="91440" tIns="45720" rIns="91440" bIns="45720" rtlCol="0" anchor="ctr">
            <a:noAutofit/>
          </a:bodyPr>
          <a:lstStyle/>
          <a:p>
            <a:pPr eaLnBrk="1" hangingPunct="1"/>
            <a:r>
              <a:rPr lang="en-US" sz="2400">
                <a:solidFill>
                  <a:srgbClr val="FFFFFF"/>
                </a:solidFill>
              </a:rPr>
              <a:t>How does hearing loss change my brain</a:t>
            </a:r>
            <a:r>
              <a:rPr lang="en-US" sz="2400" kern="1200">
                <a:solidFill>
                  <a:srgbClr val="FFFFFF"/>
                </a:solidFill>
                <a:latin typeface="+mj-lt"/>
                <a:ea typeface="+mj-ea"/>
                <a:cs typeface="+mj-cs"/>
              </a:rPr>
              <a:t>? </a:t>
            </a:r>
            <a:endParaRPr lang="en-US" sz="2400" kern="1200" dirty="0">
              <a:solidFill>
                <a:srgbClr val="FFFFFF"/>
              </a:solidFill>
              <a:latin typeface="+mj-lt"/>
              <a:ea typeface="+mj-ea"/>
              <a:cs typeface="+mj-cs"/>
            </a:endParaRPr>
          </a:p>
        </p:txBody>
      </p:sp>
      <p:sp>
        <p:nvSpPr>
          <p:cNvPr id="5" name="TextBox 4">
            <a:extLst>
              <a:ext uri="{FF2B5EF4-FFF2-40B4-BE49-F238E27FC236}">
                <a16:creationId xmlns:a16="http://schemas.microsoft.com/office/drawing/2014/main" id="{561F7CFA-0443-4746-A926-C6FE6520D63B}"/>
              </a:ext>
            </a:extLst>
          </p:cNvPr>
          <p:cNvSpPr txBox="1"/>
          <p:nvPr/>
        </p:nvSpPr>
        <p:spPr>
          <a:xfrm>
            <a:off x="628650" y="4503346"/>
            <a:ext cx="7930263" cy="646331"/>
          </a:xfrm>
          <a:prstGeom prst="rect">
            <a:avLst/>
          </a:prstGeom>
          <a:noFill/>
        </p:spPr>
        <p:txBody>
          <a:bodyPr wrap="square" rtlCol="0">
            <a:spAutoFit/>
          </a:bodyPr>
          <a:lstStyle/>
          <a:p>
            <a:pPr marL="285750" indent="-285750">
              <a:buFont typeface="Arial" panose="020B0604020202020204" pitchFamily="34" charset="0"/>
              <a:buChar char="•"/>
            </a:pPr>
            <a:r>
              <a:rPr lang="en-US" dirty="0" smtClean="0"/>
              <a:t>Neural speech pathways reorganize </a:t>
            </a:r>
            <a:r>
              <a:rPr lang="en-US" dirty="0"/>
              <a:t>and rewire themselves.</a:t>
            </a:r>
          </a:p>
          <a:p>
            <a:pPr marL="285750" indent="-285750">
              <a:buFont typeface="Arial" panose="020B0604020202020204" pitchFamily="34" charset="0"/>
              <a:buChar char="•"/>
            </a:pPr>
            <a:r>
              <a:rPr lang="en-US" dirty="0"/>
              <a:t>You may lose </a:t>
            </a:r>
            <a:r>
              <a:rPr lang="en-US" dirty="0" smtClean="0"/>
              <a:t>tools necessary </a:t>
            </a:r>
            <a:r>
              <a:rPr lang="en-US" dirty="0"/>
              <a:t>to process and comprehend speech.</a:t>
            </a:r>
          </a:p>
        </p:txBody>
      </p:sp>
      <p:pic>
        <p:nvPicPr>
          <p:cNvPr id="8" name="Content Placeholder 7">
            <a:extLst>
              <a:ext uri="{FF2B5EF4-FFF2-40B4-BE49-F238E27FC236}">
                <a16:creationId xmlns:a16="http://schemas.microsoft.com/office/drawing/2014/main" id="{D1CC8C2D-1E04-43A6-ADB6-BC0B90581164}"/>
              </a:ext>
            </a:extLst>
          </p:cNvPr>
          <p:cNvPicPr>
            <a:picLocks noGrp="1" noChangeAspect="1"/>
          </p:cNvPicPr>
          <p:nvPr>
            <p:ph idx="1"/>
          </p:nvPr>
        </p:nvPicPr>
        <p:blipFill>
          <a:blip r:embed="rId3"/>
          <a:stretch>
            <a:fillRect/>
          </a:stretch>
        </p:blipFill>
        <p:spPr>
          <a:xfrm>
            <a:off x="4048099" y="612664"/>
            <a:ext cx="4360794" cy="3278018"/>
          </a:xfrm>
        </p:spPr>
      </p:pic>
    </p:spTree>
    <p:extLst>
      <p:ext uri="{BB962C8B-B14F-4D97-AF65-F5344CB8AC3E}">
        <p14:creationId xmlns:p14="http://schemas.microsoft.com/office/powerpoint/2010/main" val="2244380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9144000" cy="6858000"/>
          </a:xfrm>
          <a:prstGeom prst="rect">
            <a:avLst/>
          </a:prstGeom>
          <a:solidFill>
            <a:schemeClr val="bg1"/>
          </a:solidFill>
          <a:ln>
            <a:noFill/>
          </a:ln>
          <a:effectLst/>
        </p:spPr>
      </p:sp>
      <p:sp>
        <p:nvSpPr>
          <p:cNvPr id="18" name="Flowchart: Document 17">
            <a:extLst>
              <a:ext uri="{FF2B5EF4-FFF2-40B4-BE49-F238E27FC236}">
                <a16:creationId xmlns:a16="http://schemas.microsoft.com/office/drawing/2014/main" id="{D12DDE76-C203-4047-9998-63900085B5E8}"/>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631" y="0"/>
            <a:ext cx="2436019" cy="3400426"/>
          </a:xfrm>
          <a:prstGeom prst="flowChartDocumen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2D55FAD-A101-4A6E-8577-6E4EC245042F}"/>
              </a:ext>
            </a:extLst>
          </p:cNvPr>
          <p:cNvSpPr>
            <a:spLocks noGrp="1"/>
          </p:cNvSpPr>
          <p:nvPr>
            <p:ph type="title"/>
          </p:nvPr>
        </p:nvSpPr>
        <p:spPr>
          <a:xfrm>
            <a:off x="628650" y="171162"/>
            <a:ext cx="2130136" cy="2371148"/>
          </a:xfrm>
        </p:spPr>
        <p:txBody>
          <a:bodyPr vert="horz" lIns="91440" tIns="45720" rIns="91440" bIns="45720" rtlCol="0" anchor="ctr">
            <a:noAutofit/>
          </a:bodyPr>
          <a:lstStyle/>
          <a:p>
            <a:pPr eaLnBrk="1" hangingPunct="1"/>
            <a:r>
              <a:rPr lang="en-US" sz="2000" kern="1200">
                <a:solidFill>
                  <a:srgbClr val="FFFFFF"/>
                </a:solidFill>
                <a:latin typeface="+mj-lt"/>
                <a:ea typeface="+mj-ea"/>
                <a:cs typeface="+mj-cs"/>
              </a:rPr>
              <a:t>If I begin to use hearing aids, will my brain automatically regain those mental skills that I lost because of hearing loss? </a:t>
            </a:r>
            <a:endParaRPr lang="en-US" sz="2000" kern="1200" dirty="0">
              <a:solidFill>
                <a:srgbClr val="FFFFFF"/>
              </a:solidFill>
              <a:latin typeface="+mj-lt"/>
              <a:ea typeface="+mj-ea"/>
              <a:cs typeface="+mj-cs"/>
            </a:endParaRPr>
          </a:p>
        </p:txBody>
      </p:sp>
      <p:sp>
        <p:nvSpPr>
          <p:cNvPr id="5" name="TextBox 4">
            <a:extLst>
              <a:ext uri="{FF2B5EF4-FFF2-40B4-BE49-F238E27FC236}">
                <a16:creationId xmlns:a16="http://schemas.microsoft.com/office/drawing/2014/main" id="{561F7CFA-0443-4746-A926-C6FE6520D63B}"/>
              </a:ext>
            </a:extLst>
          </p:cNvPr>
          <p:cNvSpPr txBox="1"/>
          <p:nvPr/>
        </p:nvSpPr>
        <p:spPr>
          <a:xfrm>
            <a:off x="478630" y="4554071"/>
            <a:ext cx="7930263" cy="1569660"/>
          </a:xfrm>
          <a:prstGeom prst="rect">
            <a:avLst/>
          </a:prstGeom>
          <a:noFill/>
        </p:spPr>
        <p:txBody>
          <a:bodyPr wrap="square" rtlCol="0">
            <a:spAutoFit/>
          </a:bodyPr>
          <a:lstStyle/>
          <a:p>
            <a:r>
              <a:rPr lang="en-US" dirty="0"/>
              <a:t>Regaining those skills might take a long time.</a:t>
            </a:r>
          </a:p>
          <a:p>
            <a:r>
              <a:rPr lang="en-US" dirty="0"/>
              <a:t>You may never become the listener </a:t>
            </a:r>
            <a:r>
              <a:rPr lang="en-US" dirty="0" smtClean="0"/>
              <a:t>you </a:t>
            </a:r>
            <a:r>
              <a:rPr lang="en-US" dirty="0"/>
              <a:t>were before </a:t>
            </a:r>
            <a:r>
              <a:rPr lang="en-US" dirty="0" smtClean="0"/>
              <a:t>your hearing </a:t>
            </a:r>
            <a:r>
              <a:rPr lang="en-US" dirty="0"/>
              <a:t>loss.</a:t>
            </a:r>
          </a:p>
          <a:p>
            <a:r>
              <a:rPr lang="en-US" dirty="0"/>
              <a:t> Auditory brain training is like physical therapy for the brain. </a:t>
            </a:r>
            <a:endParaRPr lang="en-US" dirty="0" smtClean="0"/>
          </a:p>
          <a:p>
            <a:endParaRPr lang="en-US" dirty="0" smtClean="0"/>
          </a:p>
          <a:p>
            <a:pPr algn="ctr"/>
            <a:r>
              <a:rPr lang="en-US" sz="2400" i="1" dirty="0" smtClean="0"/>
              <a:t>It </a:t>
            </a:r>
            <a:r>
              <a:rPr lang="en-US" sz="2400" i="1" dirty="0"/>
              <a:t>trains the brain so you can better comprehend speech.</a:t>
            </a:r>
          </a:p>
        </p:txBody>
      </p:sp>
      <p:pic>
        <p:nvPicPr>
          <p:cNvPr id="12" name="Content Placeholder 11" descr="A picture containing person, man, ground, indoor&#10;&#10;Description generated with very high confidence">
            <a:extLst>
              <a:ext uri="{FF2B5EF4-FFF2-40B4-BE49-F238E27FC236}">
                <a16:creationId xmlns:a16="http://schemas.microsoft.com/office/drawing/2014/main" id="{AC2C5192-5422-4E07-8342-29E4B5A21D36}"/>
              </a:ext>
            </a:extLst>
          </p:cNvPr>
          <p:cNvPicPr>
            <a:picLocks noGrp="1" noChangeAspect="1"/>
          </p:cNvPicPr>
          <p:nvPr>
            <p:ph idx="1"/>
          </p:nvPr>
        </p:nvPicPr>
        <p:blipFill>
          <a:blip r:embed="rId3"/>
          <a:stretch>
            <a:fillRect/>
          </a:stretch>
        </p:blipFill>
        <p:spPr>
          <a:xfrm>
            <a:off x="3855944" y="1007082"/>
            <a:ext cx="4523502" cy="2393344"/>
          </a:xfrm>
        </p:spPr>
      </p:pic>
    </p:spTree>
    <p:extLst>
      <p:ext uri="{BB962C8B-B14F-4D97-AF65-F5344CB8AC3E}">
        <p14:creationId xmlns:p14="http://schemas.microsoft.com/office/powerpoint/2010/main" val="5927692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9144000" cy="6858000"/>
          </a:xfrm>
          <a:prstGeom prst="rect">
            <a:avLst/>
          </a:prstGeom>
          <a:solidFill>
            <a:schemeClr val="bg1"/>
          </a:solidFill>
          <a:ln>
            <a:noFill/>
          </a:ln>
          <a:effectLst/>
        </p:spPr>
      </p:sp>
      <p:sp>
        <p:nvSpPr>
          <p:cNvPr id="18" name="Flowchart: Document 17">
            <a:extLst>
              <a:ext uri="{FF2B5EF4-FFF2-40B4-BE49-F238E27FC236}">
                <a16:creationId xmlns:a16="http://schemas.microsoft.com/office/drawing/2014/main" id="{D12DDE76-C203-4047-9998-63900085B5E8}"/>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631" y="0"/>
            <a:ext cx="2436019" cy="3400426"/>
          </a:xfrm>
          <a:prstGeom prst="flowChartDocumen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descr="A picture containing sky&#10;&#10;Description generated with very high confidence">
            <a:extLst>
              <a:ext uri="{FF2B5EF4-FFF2-40B4-BE49-F238E27FC236}">
                <a16:creationId xmlns:a16="http://schemas.microsoft.com/office/drawing/2014/main" id="{7AD58F64-056E-409E-8935-553DCD381601}"/>
              </a:ext>
            </a:extLst>
          </p:cNvPr>
          <p:cNvPicPr>
            <a:picLocks noGrp="1" noChangeAspect="1"/>
          </p:cNvPicPr>
          <p:nvPr>
            <p:ph idx="1"/>
          </p:nvPr>
        </p:nvPicPr>
        <p:blipFill>
          <a:blip r:embed="rId3"/>
          <a:stretch>
            <a:fillRect/>
          </a:stretch>
        </p:blipFill>
        <p:spPr>
          <a:xfrm>
            <a:off x="4763760" y="530637"/>
            <a:ext cx="4023345" cy="4023345"/>
          </a:xfrm>
          <a:prstGeom prst="rect">
            <a:avLst/>
          </a:prstGeom>
        </p:spPr>
      </p:pic>
      <p:sp>
        <p:nvSpPr>
          <p:cNvPr id="2" name="Title 1">
            <a:extLst>
              <a:ext uri="{FF2B5EF4-FFF2-40B4-BE49-F238E27FC236}">
                <a16:creationId xmlns:a16="http://schemas.microsoft.com/office/drawing/2014/main" id="{C2D55FAD-A101-4A6E-8577-6E4EC245042F}"/>
              </a:ext>
            </a:extLst>
          </p:cNvPr>
          <p:cNvSpPr>
            <a:spLocks noGrp="1"/>
          </p:cNvSpPr>
          <p:nvPr>
            <p:ph type="title"/>
          </p:nvPr>
        </p:nvSpPr>
        <p:spPr>
          <a:xfrm>
            <a:off x="628650" y="171162"/>
            <a:ext cx="2130136" cy="2371148"/>
          </a:xfrm>
        </p:spPr>
        <p:txBody>
          <a:bodyPr vert="horz" lIns="91440" tIns="45720" rIns="91440" bIns="45720" rtlCol="0" anchor="ctr">
            <a:noAutofit/>
          </a:bodyPr>
          <a:lstStyle/>
          <a:p>
            <a:pPr eaLnBrk="1" hangingPunct="1"/>
            <a:r>
              <a:rPr lang="en-US" sz="2800" kern="1200" dirty="0">
                <a:solidFill>
                  <a:srgbClr val="FFFFFF"/>
                </a:solidFill>
                <a:latin typeface="+mj-lt"/>
                <a:ea typeface="+mj-ea"/>
                <a:cs typeface="+mj-cs"/>
              </a:rPr>
              <a:t>What is auditory brain training?</a:t>
            </a:r>
          </a:p>
        </p:txBody>
      </p:sp>
      <p:sp>
        <p:nvSpPr>
          <p:cNvPr id="5" name="TextBox 4">
            <a:extLst>
              <a:ext uri="{FF2B5EF4-FFF2-40B4-BE49-F238E27FC236}">
                <a16:creationId xmlns:a16="http://schemas.microsoft.com/office/drawing/2014/main" id="{561F7CFA-0443-4746-A926-C6FE6520D63B}"/>
              </a:ext>
            </a:extLst>
          </p:cNvPr>
          <p:cNvSpPr txBox="1"/>
          <p:nvPr/>
        </p:nvSpPr>
        <p:spPr>
          <a:xfrm>
            <a:off x="312234" y="4141476"/>
            <a:ext cx="8474871" cy="2308324"/>
          </a:xfrm>
          <a:prstGeom prst="rect">
            <a:avLst/>
          </a:prstGeom>
          <a:noFill/>
        </p:spPr>
        <p:txBody>
          <a:bodyPr wrap="square" rtlCol="0">
            <a:spAutoFit/>
          </a:bodyPr>
          <a:lstStyle/>
          <a:p>
            <a:r>
              <a:rPr lang="en-US" dirty="0" smtClean="0"/>
              <a:t>Helps you recognize frequent </a:t>
            </a:r>
            <a:r>
              <a:rPr lang="en-US" dirty="0"/>
              <a:t>words of the language (e.g., “chair”, “table</a:t>
            </a:r>
            <a:r>
              <a:rPr lang="en-US" dirty="0" smtClean="0"/>
              <a:t>”)</a:t>
            </a:r>
          </a:p>
          <a:p>
            <a:endParaRPr lang="en-US" dirty="0"/>
          </a:p>
          <a:p>
            <a:r>
              <a:rPr lang="en-US" dirty="0"/>
              <a:t>Teaches you to discriminate fine phonetic distinctions (e.g., “can” versus “can’t</a:t>
            </a:r>
            <a:r>
              <a:rPr lang="en-US" dirty="0" smtClean="0"/>
              <a:t>”)</a:t>
            </a:r>
          </a:p>
          <a:p>
            <a:endParaRPr lang="en-US" dirty="0"/>
          </a:p>
          <a:p>
            <a:r>
              <a:rPr lang="en-US" dirty="0"/>
              <a:t>Trains </a:t>
            </a:r>
            <a:endParaRPr lang="en-US" dirty="0" smtClean="0"/>
          </a:p>
          <a:p>
            <a:pPr marL="285750" indent="-285750">
              <a:buFont typeface="Arial" charset="0"/>
              <a:buChar char="•"/>
            </a:pPr>
            <a:r>
              <a:rPr lang="en-US" dirty="0" smtClean="0"/>
              <a:t>auditory </a:t>
            </a:r>
            <a:r>
              <a:rPr lang="en-US" dirty="0"/>
              <a:t>working </a:t>
            </a:r>
            <a:r>
              <a:rPr lang="en-US" dirty="0" smtClean="0"/>
              <a:t>memory</a:t>
            </a:r>
          </a:p>
          <a:p>
            <a:pPr marL="285750" indent="-285750">
              <a:buFont typeface="Arial" charset="0"/>
              <a:buChar char="•"/>
            </a:pPr>
            <a:r>
              <a:rPr lang="en-US" dirty="0" smtClean="0"/>
              <a:t>auditory </a:t>
            </a:r>
            <a:r>
              <a:rPr lang="en-US" dirty="0"/>
              <a:t>processing </a:t>
            </a:r>
            <a:r>
              <a:rPr lang="en-US" dirty="0" smtClean="0"/>
              <a:t>speed</a:t>
            </a:r>
          </a:p>
          <a:p>
            <a:pPr marL="285750" indent="-285750">
              <a:buFont typeface="Arial" charset="0"/>
              <a:buChar char="•"/>
            </a:pPr>
            <a:r>
              <a:rPr lang="en-US" dirty="0" smtClean="0"/>
              <a:t>auditory attention</a:t>
            </a:r>
            <a:endParaRPr lang="en-US" dirty="0"/>
          </a:p>
        </p:txBody>
      </p:sp>
    </p:spTree>
    <p:extLst>
      <p:ext uri="{BB962C8B-B14F-4D97-AF65-F5344CB8AC3E}">
        <p14:creationId xmlns:p14="http://schemas.microsoft.com/office/powerpoint/2010/main" val="30459035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9144000" cy="6858000"/>
          </a:xfrm>
          <a:prstGeom prst="rect">
            <a:avLst/>
          </a:prstGeom>
          <a:solidFill>
            <a:schemeClr val="bg1"/>
          </a:solidFill>
          <a:ln>
            <a:noFill/>
          </a:ln>
          <a:effectLst/>
        </p:spPr>
      </p:sp>
      <p:sp>
        <p:nvSpPr>
          <p:cNvPr id="18" name="Flowchart: Document 17">
            <a:extLst>
              <a:ext uri="{FF2B5EF4-FFF2-40B4-BE49-F238E27FC236}">
                <a16:creationId xmlns:a16="http://schemas.microsoft.com/office/drawing/2014/main" id="{D12DDE76-C203-4047-9998-63900085B5E8}"/>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631" y="0"/>
            <a:ext cx="2436019" cy="3400426"/>
          </a:xfrm>
          <a:prstGeom prst="flowChartDocumen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2D55FAD-A101-4A6E-8577-6E4EC245042F}"/>
              </a:ext>
            </a:extLst>
          </p:cNvPr>
          <p:cNvSpPr>
            <a:spLocks noGrp="1"/>
          </p:cNvSpPr>
          <p:nvPr>
            <p:ph type="title"/>
          </p:nvPr>
        </p:nvSpPr>
        <p:spPr>
          <a:xfrm>
            <a:off x="628650" y="171162"/>
            <a:ext cx="2130136" cy="2371148"/>
          </a:xfrm>
        </p:spPr>
        <p:txBody>
          <a:bodyPr vert="horz" lIns="91440" tIns="45720" rIns="91440" bIns="45720" rtlCol="0" anchor="ctr">
            <a:noAutofit/>
          </a:bodyPr>
          <a:lstStyle/>
          <a:p>
            <a:pPr eaLnBrk="1" hangingPunct="1"/>
            <a:r>
              <a:rPr lang="en-US" sz="2800" kern="1200" dirty="0">
                <a:solidFill>
                  <a:srgbClr val="FFFFFF"/>
                </a:solidFill>
                <a:latin typeface="+mj-lt"/>
                <a:ea typeface="+mj-ea"/>
                <a:cs typeface="+mj-cs"/>
              </a:rPr>
              <a:t>What is clEAR auditory brain training?</a:t>
            </a:r>
          </a:p>
        </p:txBody>
      </p:sp>
      <p:sp>
        <p:nvSpPr>
          <p:cNvPr id="5" name="TextBox 4">
            <a:extLst>
              <a:ext uri="{FF2B5EF4-FFF2-40B4-BE49-F238E27FC236}">
                <a16:creationId xmlns:a16="http://schemas.microsoft.com/office/drawing/2014/main" id="{561F7CFA-0443-4746-A926-C6FE6520D63B}"/>
              </a:ext>
            </a:extLst>
          </p:cNvPr>
          <p:cNvSpPr txBox="1"/>
          <p:nvPr/>
        </p:nvSpPr>
        <p:spPr>
          <a:xfrm>
            <a:off x="478630" y="4554071"/>
            <a:ext cx="7930263" cy="923330"/>
          </a:xfrm>
          <a:prstGeom prst="rect">
            <a:avLst/>
          </a:prstGeom>
          <a:noFill/>
        </p:spPr>
        <p:txBody>
          <a:bodyPr wrap="square" rtlCol="0">
            <a:spAutoFit/>
          </a:bodyPr>
          <a:lstStyle/>
          <a:p>
            <a:pPr marL="285750" indent="-285750">
              <a:buFont typeface="Arial" panose="020B0604020202020204" pitchFamily="34" charset="0"/>
              <a:buChar char="•"/>
            </a:pPr>
            <a:r>
              <a:rPr lang="en-US" dirty="0"/>
              <a:t>Computerized auditory brain training games that are fun to play.</a:t>
            </a:r>
          </a:p>
          <a:p>
            <a:pPr marL="285750" indent="-285750">
              <a:buFont typeface="Arial" panose="020B0604020202020204" pitchFamily="34" charset="0"/>
              <a:buChar char="•"/>
            </a:pPr>
            <a:r>
              <a:rPr lang="en-US" dirty="0"/>
              <a:t>Training that is customized to your specific listening needs.</a:t>
            </a:r>
          </a:p>
          <a:p>
            <a:pPr marL="285750" indent="-285750">
              <a:buFont typeface="Arial" panose="020B0604020202020204" pitchFamily="34" charset="0"/>
              <a:buChar char="•"/>
            </a:pPr>
            <a:r>
              <a:rPr lang="en-US" dirty="0"/>
              <a:t>Coaching and support that is provided by your audiologist.</a:t>
            </a:r>
          </a:p>
        </p:txBody>
      </p:sp>
      <p:pic>
        <p:nvPicPr>
          <p:cNvPr id="7" name="Content Placeholder 6">
            <a:extLst>
              <a:ext uri="{FF2B5EF4-FFF2-40B4-BE49-F238E27FC236}">
                <a16:creationId xmlns:a16="http://schemas.microsoft.com/office/drawing/2014/main" id="{90CAA982-FC0A-464B-A19D-346A76ED3F4A}"/>
              </a:ext>
            </a:extLst>
          </p:cNvPr>
          <p:cNvPicPr>
            <a:picLocks noGrp="1" noChangeAspect="1"/>
          </p:cNvPicPr>
          <p:nvPr>
            <p:ph idx="1"/>
          </p:nvPr>
        </p:nvPicPr>
        <p:blipFill>
          <a:blip r:embed="rId3"/>
          <a:stretch>
            <a:fillRect/>
          </a:stretch>
        </p:blipFill>
        <p:spPr>
          <a:xfrm>
            <a:off x="3907631" y="737042"/>
            <a:ext cx="4908786" cy="2454393"/>
          </a:xfrm>
          <a:prstGeom prst="rect">
            <a:avLst/>
          </a:prstGeom>
        </p:spPr>
      </p:pic>
    </p:spTree>
    <p:extLst>
      <p:ext uri="{BB962C8B-B14F-4D97-AF65-F5344CB8AC3E}">
        <p14:creationId xmlns:p14="http://schemas.microsoft.com/office/powerpoint/2010/main" val="14017110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9144000" cy="6858000"/>
          </a:xfrm>
          <a:prstGeom prst="rect">
            <a:avLst/>
          </a:prstGeom>
          <a:solidFill>
            <a:schemeClr val="bg1"/>
          </a:solidFill>
          <a:ln>
            <a:noFill/>
          </a:ln>
          <a:effectLst/>
        </p:spPr>
      </p:sp>
      <p:sp>
        <p:nvSpPr>
          <p:cNvPr id="18" name="Flowchart: Document 17">
            <a:extLst>
              <a:ext uri="{FF2B5EF4-FFF2-40B4-BE49-F238E27FC236}">
                <a16:creationId xmlns:a16="http://schemas.microsoft.com/office/drawing/2014/main" id="{D12DDE76-C203-4047-9998-63900085B5E8}"/>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631" y="0"/>
            <a:ext cx="2436019" cy="3400426"/>
          </a:xfrm>
          <a:prstGeom prst="flowChartDocumen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2D55FAD-A101-4A6E-8577-6E4EC245042F}"/>
              </a:ext>
            </a:extLst>
          </p:cNvPr>
          <p:cNvSpPr>
            <a:spLocks noGrp="1"/>
          </p:cNvSpPr>
          <p:nvPr>
            <p:ph type="title"/>
          </p:nvPr>
        </p:nvSpPr>
        <p:spPr>
          <a:xfrm>
            <a:off x="628650" y="171162"/>
            <a:ext cx="2130136" cy="2371148"/>
          </a:xfrm>
        </p:spPr>
        <p:txBody>
          <a:bodyPr vert="horz" lIns="91440" tIns="45720" rIns="91440" bIns="45720" rtlCol="0" anchor="ctr">
            <a:noAutofit/>
          </a:bodyPr>
          <a:lstStyle/>
          <a:p>
            <a:pPr eaLnBrk="1" hangingPunct="1"/>
            <a:r>
              <a:rPr lang="en-US" sz="2800" dirty="0">
                <a:solidFill>
                  <a:srgbClr val="FFFFFF"/>
                </a:solidFill>
              </a:rPr>
              <a:t>How does it work</a:t>
            </a:r>
            <a:r>
              <a:rPr lang="en-US" sz="2800" kern="1200" dirty="0">
                <a:solidFill>
                  <a:srgbClr val="FFFFFF"/>
                </a:solidFill>
                <a:latin typeface="+mj-lt"/>
                <a:ea typeface="+mj-ea"/>
                <a:cs typeface="+mj-cs"/>
              </a:rPr>
              <a:t>?</a:t>
            </a:r>
          </a:p>
        </p:txBody>
      </p:sp>
      <p:sp>
        <p:nvSpPr>
          <p:cNvPr id="5" name="TextBox 4">
            <a:extLst>
              <a:ext uri="{FF2B5EF4-FFF2-40B4-BE49-F238E27FC236}">
                <a16:creationId xmlns:a16="http://schemas.microsoft.com/office/drawing/2014/main" id="{561F7CFA-0443-4746-A926-C6FE6520D63B}"/>
              </a:ext>
            </a:extLst>
          </p:cNvPr>
          <p:cNvSpPr txBox="1"/>
          <p:nvPr/>
        </p:nvSpPr>
        <p:spPr>
          <a:xfrm>
            <a:off x="478631" y="3959746"/>
            <a:ext cx="7930263" cy="2308324"/>
          </a:xfrm>
          <a:prstGeom prst="rect">
            <a:avLst/>
          </a:prstGeom>
          <a:noFill/>
        </p:spPr>
        <p:txBody>
          <a:bodyPr wrap="square" rtlCol="0">
            <a:spAutoFit/>
          </a:bodyPr>
          <a:lstStyle/>
          <a:p>
            <a:endParaRPr lang="en-US" dirty="0"/>
          </a:p>
          <a:p>
            <a:pPr marL="285750" indent="-285750">
              <a:buFont typeface="Arial" panose="020B0604020202020204" pitchFamily="34" charset="0"/>
              <a:buChar char="•"/>
            </a:pPr>
            <a:r>
              <a:rPr lang="en-US" dirty="0" smtClean="0"/>
              <a:t>You will get a </a:t>
            </a:r>
            <a:r>
              <a:rPr lang="en-US" dirty="0"/>
              <a:t>lesson plan </a:t>
            </a:r>
            <a:r>
              <a:rPr lang="en-US" dirty="0" smtClean="0"/>
              <a:t>customized </a:t>
            </a:r>
            <a:r>
              <a:rPr lang="en-US" dirty="0"/>
              <a:t>for your listening needs</a:t>
            </a:r>
            <a:r>
              <a:rPr lang="en-US" dirty="0" smtClean="0"/>
              <a:t>.</a:t>
            </a:r>
          </a:p>
          <a:p>
            <a:pPr marL="285750" indent="-285750">
              <a:buFont typeface="Arial" charset="0"/>
              <a:buChar char="•"/>
            </a:pPr>
            <a:r>
              <a:rPr lang="en-US" dirty="0" smtClean="0"/>
              <a:t>Access games to train </a:t>
            </a:r>
            <a:r>
              <a:rPr lang="en-US" dirty="0"/>
              <a:t>auditory working </a:t>
            </a:r>
            <a:r>
              <a:rPr lang="en-US" dirty="0" smtClean="0"/>
              <a:t>memory, processing speed and </a:t>
            </a:r>
            <a:r>
              <a:rPr lang="en-US" dirty="0" smtClean="0"/>
              <a:t>attention.</a:t>
            </a:r>
            <a:endParaRPr lang="en-US" dirty="0"/>
          </a:p>
          <a:p>
            <a:pPr marL="285750" indent="-285750">
              <a:buFont typeface="Arial" panose="020B0604020202020204" pitchFamily="34" charset="0"/>
              <a:buChar char="•"/>
            </a:pPr>
            <a:r>
              <a:rPr lang="en-US" dirty="0" smtClean="0"/>
              <a:t>Play games </a:t>
            </a:r>
            <a:r>
              <a:rPr lang="en-US" dirty="0"/>
              <a:t>for 20 minutes </a:t>
            </a:r>
            <a:r>
              <a:rPr lang="en-US" dirty="0" smtClean="0"/>
              <a:t>2-3x/week </a:t>
            </a:r>
            <a:r>
              <a:rPr lang="en-US" dirty="0"/>
              <a:t>for 12 </a:t>
            </a:r>
            <a:r>
              <a:rPr lang="en-US" dirty="0" smtClean="0"/>
              <a:t>weeks </a:t>
            </a:r>
            <a:r>
              <a:rPr lang="en-US" dirty="0"/>
              <a:t>on your </a:t>
            </a:r>
            <a:r>
              <a:rPr lang="en-US" dirty="0" smtClean="0"/>
              <a:t>computer or </a:t>
            </a:r>
            <a:r>
              <a:rPr lang="en-US" dirty="0" err="1" smtClean="0"/>
              <a:t>I</a:t>
            </a:r>
            <a:r>
              <a:rPr lang="en-US" dirty="0" err="1" smtClean="0"/>
              <a:t>pad</a:t>
            </a:r>
            <a:r>
              <a:rPr lang="en-US" dirty="0" smtClean="0"/>
              <a:t>. </a:t>
            </a:r>
            <a:endParaRPr lang="en-US" dirty="0"/>
          </a:p>
          <a:p>
            <a:pPr marL="285750" indent="-285750">
              <a:buFont typeface="Arial" panose="020B0604020202020204" pitchFamily="34" charset="0"/>
              <a:buChar char="•"/>
            </a:pPr>
            <a:r>
              <a:rPr lang="en-US" dirty="0"/>
              <a:t>Your audiologist will </a:t>
            </a:r>
            <a:r>
              <a:rPr lang="en-US" dirty="0" smtClean="0"/>
              <a:t>contact </a:t>
            </a:r>
            <a:r>
              <a:rPr lang="en-US" dirty="0"/>
              <a:t>you each </a:t>
            </a:r>
            <a:r>
              <a:rPr lang="en-US" dirty="0" smtClean="0"/>
              <a:t>week.</a:t>
            </a:r>
            <a:endParaRPr lang="en-US" dirty="0"/>
          </a:p>
          <a:p>
            <a:pPr marL="285750" indent="-285750">
              <a:buFont typeface="Arial" panose="020B0604020202020204" pitchFamily="34" charset="0"/>
              <a:buChar char="•"/>
            </a:pPr>
            <a:r>
              <a:rPr lang="en-US" dirty="0"/>
              <a:t>F</a:t>
            </a:r>
            <a:r>
              <a:rPr lang="en-US" dirty="0" smtClean="0"/>
              <a:t>eedback </a:t>
            </a:r>
            <a:r>
              <a:rPr lang="en-US" dirty="0"/>
              <a:t>graphs </a:t>
            </a:r>
            <a:r>
              <a:rPr lang="en-US" dirty="0" smtClean="0"/>
              <a:t>to </a:t>
            </a:r>
            <a:r>
              <a:rPr lang="en-US" dirty="0" smtClean="0"/>
              <a:t>gauge </a:t>
            </a:r>
            <a:r>
              <a:rPr lang="en-US" dirty="0" smtClean="0"/>
              <a:t>your </a:t>
            </a:r>
            <a:r>
              <a:rPr lang="en-US" dirty="0" smtClean="0"/>
              <a:t>success.</a:t>
            </a:r>
            <a:endParaRPr lang="en-US" dirty="0"/>
          </a:p>
        </p:txBody>
      </p:sp>
      <p:pic>
        <p:nvPicPr>
          <p:cNvPr id="7" name="Content Placeholder 6">
            <a:extLst>
              <a:ext uri="{FF2B5EF4-FFF2-40B4-BE49-F238E27FC236}">
                <a16:creationId xmlns:a16="http://schemas.microsoft.com/office/drawing/2014/main" id="{6CD75BC4-BB56-41D1-9118-C732C3151830}"/>
              </a:ext>
            </a:extLst>
          </p:cNvPr>
          <p:cNvPicPr>
            <a:picLocks noGrp="1" noChangeAspect="1"/>
          </p:cNvPicPr>
          <p:nvPr>
            <p:ph idx="1"/>
          </p:nvPr>
        </p:nvPicPr>
        <p:blipFill>
          <a:blip r:embed="rId3"/>
          <a:stretch>
            <a:fillRect/>
          </a:stretch>
        </p:blipFill>
        <p:spPr>
          <a:xfrm>
            <a:off x="5165655" y="242881"/>
            <a:ext cx="3772155" cy="3657600"/>
          </a:xfrm>
          <a:prstGeom prst="rect">
            <a:avLst/>
          </a:prstGeom>
        </p:spPr>
      </p:pic>
    </p:spTree>
    <p:extLst>
      <p:ext uri="{BB962C8B-B14F-4D97-AF65-F5344CB8AC3E}">
        <p14:creationId xmlns:p14="http://schemas.microsoft.com/office/powerpoint/2010/main" val="16757844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9144000" cy="6858000"/>
          </a:xfrm>
          <a:prstGeom prst="rect">
            <a:avLst/>
          </a:prstGeom>
          <a:solidFill>
            <a:schemeClr val="bg1"/>
          </a:solidFill>
          <a:ln>
            <a:noFill/>
          </a:ln>
          <a:effectLst/>
        </p:spPr>
      </p:sp>
      <p:sp>
        <p:nvSpPr>
          <p:cNvPr id="18" name="Flowchart: Document 17">
            <a:extLst>
              <a:ext uri="{FF2B5EF4-FFF2-40B4-BE49-F238E27FC236}">
                <a16:creationId xmlns:a16="http://schemas.microsoft.com/office/drawing/2014/main" id="{D12DDE76-C203-4047-9998-63900085B5E8}"/>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631" y="0"/>
            <a:ext cx="2436019" cy="3400426"/>
          </a:xfrm>
          <a:prstGeom prst="flowChartDocumen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2D55FAD-A101-4A6E-8577-6E4EC245042F}"/>
              </a:ext>
            </a:extLst>
          </p:cNvPr>
          <p:cNvSpPr>
            <a:spLocks noGrp="1"/>
          </p:cNvSpPr>
          <p:nvPr>
            <p:ph type="title"/>
          </p:nvPr>
        </p:nvSpPr>
        <p:spPr>
          <a:xfrm>
            <a:off x="628650" y="171162"/>
            <a:ext cx="2130136" cy="2371148"/>
          </a:xfrm>
        </p:spPr>
        <p:txBody>
          <a:bodyPr vert="horz" lIns="91440" tIns="45720" rIns="91440" bIns="45720" rtlCol="0" anchor="ctr">
            <a:noAutofit/>
          </a:bodyPr>
          <a:lstStyle/>
          <a:p>
            <a:pPr eaLnBrk="1" hangingPunct="1"/>
            <a:r>
              <a:rPr lang="en-US" sz="2800" kern="1200" dirty="0">
                <a:solidFill>
                  <a:srgbClr val="FFFFFF"/>
                </a:solidFill>
                <a:latin typeface="+mj-lt"/>
                <a:ea typeface="+mj-ea"/>
                <a:cs typeface="+mj-cs"/>
              </a:rPr>
              <a:t>What </a:t>
            </a:r>
            <a:r>
              <a:rPr lang="en-US" sz="2800" dirty="0">
                <a:solidFill>
                  <a:srgbClr val="FFFFFF"/>
                </a:solidFill>
              </a:rPr>
              <a:t>kind of benefits can I receive from clEAR</a:t>
            </a:r>
            <a:r>
              <a:rPr lang="en-US" sz="2800" kern="1200" dirty="0">
                <a:solidFill>
                  <a:srgbClr val="FFFFFF"/>
                </a:solidFill>
                <a:latin typeface="+mj-lt"/>
                <a:ea typeface="+mj-ea"/>
                <a:cs typeface="+mj-cs"/>
              </a:rPr>
              <a:t>?</a:t>
            </a:r>
          </a:p>
        </p:txBody>
      </p:sp>
      <p:sp>
        <p:nvSpPr>
          <p:cNvPr id="5" name="TextBox 4">
            <a:extLst>
              <a:ext uri="{FF2B5EF4-FFF2-40B4-BE49-F238E27FC236}">
                <a16:creationId xmlns:a16="http://schemas.microsoft.com/office/drawing/2014/main" id="{561F7CFA-0443-4746-A926-C6FE6520D63B}"/>
              </a:ext>
            </a:extLst>
          </p:cNvPr>
          <p:cNvSpPr txBox="1"/>
          <p:nvPr/>
        </p:nvSpPr>
        <p:spPr>
          <a:xfrm>
            <a:off x="478630" y="4554071"/>
            <a:ext cx="7930263" cy="1477328"/>
          </a:xfrm>
          <a:prstGeom prst="rect">
            <a:avLst/>
          </a:prstGeom>
          <a:noFill/>
        </p:spPr>
        <p:txBody>
          <a:bodyPr wrap="square" rtlCol="0">
            <a:spAutoFit/>
          </a:bodyPr>
          <a:lstStyle/>
          <a:p>
            <a:r>
              <a:rPr lang="en-US" dirty="0"/>
              <a:t>Research </a:t>
            </a:r>
            <a:r>
              <a:rPr lang="en-US" dirty="0" smtClean="0"/>
              <a:t>from Washington </a:t>
            </a:r>
            <a:r>
              <a:rPr lang="en-US" dirty="0"/>
              <a:t>University in St. Louis shows that most people:</a:t>
            </a:r>
          </a:p>
          <a:p>
            <a:pPr marL="285750" indent="-285750">
              <a:buFont typeface="Arial" panose="020B0604020202020204" pitchFamily="34" charset="0"/>
              <a:buChar char="•"/>
            </a:pPr>
            <a:r>
              <a:rPr lang="en-US" dirty="0"/>
              <a:t>Improve </a:t>
            </a:r>
            <a:r>
              <a:rPr lang="en-US" dirty="0" smtClean="0"/>
              <a:t>the </a:t>
            </a:r>
            <a:r>
              <a:rPr lang="en-US" dirty="0"/>
              <a:t>ability to recognize speech </a:t>
            </a:r>
            <a:r>
              <a:rPr lang="en-US" dirty="0" smtClean="0"/>
              <a:t>with background </a:t>
            </a:r>
            <a:r>
              <a:rPr lang="en-US" dirty="0"/>
              <a:t>noise.</a:t>
            </a:r>
          </a:p>
          <a:p>
            <a:pPr marL="285750" indent="-285750">
              <a:buFont typeface="Arial" panose="020B0604020202020204" pitchFamily="34" charset="0"/>
              <a:buChar char="•"/>
            </a:pPr>
            <a:r>
              <a:rPr lang="en-US" dirty="0"/>
              <a:t>Experience improved conversational confidence.</a:t>
            </a:r>
          </a:p>
          <a:p>
            <a:pPr marL="285750" indent="-285750">
              <a:buFont typeface="Arial" panose="020B0604020202020204" pitchFamily="34" charset="0"/>
              <a:buChar char="•"/>
            </a:pPr>
            <a:r>
              <a:rPr lang="en-US" dirty="0"/>
              <a:t>Find that it takes less effort to be actively engaged in conversations.</a:t>
            </a:r>
          </a:p>
          <a:p>
            <a:pPr marL="285750" indent="-285750">
              <a:buFont typeface="Arial" panose="020B0604020202020204" pitchFamily="34" charset="0"/>
              <a:buChar char="•"/>
            </a:pPr>
            <a:r>
              <a:rPr lang="en-US" dirty="0"/>
              <a:t>Experience reduced listening challenges</a:t>
            </a:r>
          </a:p>
        </p:txBody>
      </p:sp>
      <p:pic>
        <p:nvPicPr>
          <p:cNvPr id="6" name="Content Placeholder 5">
            <a:extLst>
              <a:ext uri="{FF2B5EF4-FFF2-40B4-BE49-F238E27FC236}">
                <a16:creationId xmlns:a16="http://schemas.microsoft.com/office/drawing/2014/main" id="{D3AA2340-BF1C-4432-B380-D142391D5C3A}"/>
              </a:ext>
            </a:extLst>
          </p:cNvPr>
          <p:cNvPicPr>
            <a:picLocks noGrp="1" noChangeAspect="1"/>
          </p:cNvPicPr>
          <p:nvPr>
            <p:ph idx="1"/>
          </p:nvPr>
        </p:nvPicPr>
        <p:blipFill>
          <a:blip r:embed="rId3"/>
          <a:stretch>
            <a:fillRect/>
          </a:stretch>
        </p:blipFill>
        <p:spPr>
          <a:xfrm>
            <a:off x="5208495" y="1048169"/>
            <a:ext cx="2988282" cy="2988282"/>
          </a:xfrm>
          <a:prstGeom prst="rect">
            <a:avLst/>
          </a:prstGeom>
        </p:spPr>
      </p:pic>
    </p:spTree>
    <p:extLst>
      <p:ext uri="{BB962C8B-B14F-4D97-AF65-F5344CB8AC3E}">
        <p14:creationId xmlns:p14="http://schemas.microsoft.com/office/powerpoint/2010/main" val="26118060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9144000" cy="6858000"/>
          </a:xfrm>
          <a:prstGeom prst="rect">
            <a:avLst/>
          </a:prstGeom>
          <a:solidFill>
            <a:schemeClr val="bg1"/>
          </a:solidFill>
          <a:ln>
            <a:noFill/>
          </a:ln>
          <a:effectLst/>
        </p:spPr>
      </p:sp>
      <p:sp>
        <p:nvSpPr>
          <p:cNvPr id="18" name="Flowchart: Document 17">
            <a:extLst>
              <a:ext uri="{FF2B5EF4-FFF2-40B4-BE49-F238E27FC236}">
                <a16:creationId xmlns:a16="http://schemas.microsoft.com/office/drawing/2014/main" id="{D12DDE76-C203-4047-9998-63900085B5E8}"/>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631" y="0"/>
            <a:ext cx="2436019" cy="3400426"/>
          </a:xfrm>
          <a:prstGeom prst="flowChartDocumen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2D55FAD-A101-4A6E-8577-6E4EC245042F}"/>
              </a:ext>
            </a:extLst>
          </p:cNvPr>
          <p:cNvSpPr>
            <a:spLocks noGrp="1"/>
          </p:cNvSpPr>
          <p:nvPr>
            <p:ph type="title"/>
          </p:nvPr>
        </p:nvSpPr>
        <p:spPr>
          <a:xfrm>
            <a:off x="628650" y="171162"/>
            <a:ext cx="2130136" cy="2371148"/>
          </a:xfrm>
        </p:spPr>
        <p:txBody>
          <a:bodyPr vert="horz" lIns="91440" tIns="45720" rIns="91440" bIns="45720" rtlCol="0" anchor="ctr">
            <a:noAutofit/>
          </a:bodyPr>
          <a:lstStyle/>
          <a:p>
            <a:pPr eaLnBrk="1" hangingPunct="1"/>
            <a:r>
              <a:rPr lang="en-US" sz="2800" kern="1200" dirty="0">
                <a:solidFill>
                  <a:srgbClr val="FFFFFF"/>
                </a:solidFill>
                <a:latin typeface="+mj-lt"/>
                <a:ea typeface="+mj-ea"/>
                <a:cs typeface="+mj-cs"/>
              </a:rPr>
              <a:t>What are people saying about clEAR?</a:t>
            </a:r>
          </a:p>
        </p:txBody>
      </p:sp>
      <p:sp>
        <p:nvSpPr>
          <p:cNvPr id="5" name="TextBox 4">
            <a:extLst>
              <a:ext uri="{FF2B5EF4-FFF2-40B4-BE49-F238E27FC236}">
                <a16:creationId xmlns:a16="http://schemas.microsoft.com/office/drawing/2014/main" id="{561F7CFA-0443-4746-A926-C6FE6520D63B}"/>
              </a:ext>
            </a:extLst>
          </p:cNvPr>
          <p:cNvSpPr txBox="1"/>
          <p:nvPr/>
        </p:nvSpPr>
        <p:spPr>
          <a:xfrm>
            <a:off x="178419" y="3264106"/>
            <a:ext cx="8787161" cy="3477875"/>
          </a:xfrm>
          <a:prstGeom prst="rect">
            <a:avLst/>
          </a:prstGeom>
          <a:noFill/>
        </p:spPr>
        <p:txBody>
          <a:bodyPr wrap="square" rtlCol="0">
            <a:spAutoFit/>
          </a:bodyPr>
          <a:lstStyle/>
          <a:p>
            <a:r>
              <a:rPr lang="en-US" sz="2000" i="1" dirty="0"/>
              <a:t>“I was at a wedding reception this past weekend where I was worried that I wouldn't be able to hear the others at my table. I focused intently when speaking to 2 men at the table and was able to hear about 90% of what they said, which was great…better than ever before.”</a:t>
            </a:r>
          </a:p>
          <a:p>
            <a:endParaRPr lang="en-US" sz="2000" i="1" dirty="0" smtClean="0"/>
          </a:p>
          <a:p>
            <a:r>
              <a:rPr lang="en-US" sz="2000" i="1" dirty="0" smtClean="0"/>
              <a:t>“</a:t>
            </a:r>
            <a:r>
              <a:rPr lang="en-US" sz="2000" i="1" dirty="0"/>
              <a:t>Listening is easier now that I’ve trained with </a:t>
            </a:r>
            <a:r>
              <a:rPr lang="en-US" sz="2000" i="1" dirty="0" err="1"/>
              <a:t>clEAR</a:t>
            </a:r>
            <a:r>
              <a:rPr lang="en-US" sz="2000" i="1" dirty="0" smtClean="0"/>
              <a:t>.”</a:t>
            </a:r>
          </a:p>
          <a:p>
            <a:endParaRPr lang="en-US" sz="2000" i="1" dirty="0"/>
          </a:p>
          <a:p>
            <a:r>
              <a:rPr lang="en-US" sz="2000" i="1" dirty="0"/>
              <a:t>“I loved receiving all of the attention from my audiologist.  She really cares about how I’m doing</a:t>
            </a:r>
            <a:r>
              <a:rPr lang="en-US" sz="2000" i="1" dirty="0" smtClean="0"/>
              <a:t>.”</a:t>
            </a:r>
          </a:p>
          <a:p>
            <a:endParaRPr lang="en-US" sz="2000" i="1" dirty="0"/>
          </a:p>
          <a:p>
            <a:r>
              <a:rPr lang="en-US" sz="2000" i="1" dirty="0"/>
              <a:t>“I would definitely recommend this clEAR program to a friend or relative.”</a:t>
            </a:r>
          </a:p>
        </p:txBody>
      </p:sp>
      <p:pic>
        <p:nvPicPr>
          <p:cNvPr id="9" name="Content Placeholder 8" descr="A group of people sitting in a room&#10;&#10;Description generated with very high confidence">
            <a:extLst>
              <a:ext uri="{FF2B5EF4-FFF2-40B4-BE49-F238E27FC236}">
                <a16:creationId xmlns:a16="http://schemas.microsoft.com/office/drawing/2014/main" id="{5D9940F2-2236-414B-B2DB-65B5073D8B0B}"/>
              </a:ext>
            </a:extLst>
          </p:cNvPr>
          <p:cNvPicPr>
            <a:picLocks noGrp="1" noChangeAspect="1"/>
          </p:cNvPicPr>
          <p:nvPr>
            <p:ph idx="1"/>
          </p:nvPr>
        </p:nvPicPr>
        <p:blipFill>
          <a:blip r:embed="rId3"/>
          <a:stretch>
            <a:fillRect/>
          </a:stretch>
        </p:blipFill>
        <p:spPr>
          <a:xfrm>
            <a:off x="4928839" y="176080"/>
            <a:ext cx="3636171" cy="2727128"/>
          </a:xfrm>
        </p:spPr>
      </p:pic>
    </p:spTree>
    <p:extLst>
      <p:ext uri="{BB962C8B-B14F-4D97-AF65-F5344CB8AC3E}">
        <p14:creationId xmlns:p14="http://schemas.microsoft.com/office/powerpoint/2010/main" val="565660281"/>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Flow</Template>
  <TotalTime>7269</TotalTime>
  <Words>746</Words>
  <Application>Microsoft Office PowerPoint</Application>
  <PresentationFormat>Letter Paper (8.5x11 in)</PresentationFormat>
  <Paragraphs>76</Paragraphs>
  <Slides>12</Slides>
  <Notes>11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MS PGothic</vt:lpstr>
      <vt:lpstr>Arial</vt:lpstr>
      <vt:lpstr>Calibri</vt:lpstr>
      <vt:lpstr>Calibri Light</vt:lpstr>
      <vt:lpstr>Source Sans Pro</vt:lpstr>
      <vt:lpstr>Office Theme</vt:lpstr>
      <vt:lpstr>PowerPoint Presentation</vt:lpstr>
      <vt:lpstr>Are hearing and listening the same thing? </vt:lpstr>
      <vt:lpstr>How does hearing loss change my brain? </vt:lpstr>
      <vt:lpstr>If I begin to use hearing aids, will my brain automatically regain those mental skills that I lost because of hearing loss? </vt:lpstr>
      <vt:lpstr>What is auditory brain training?</vt:lpstr>
      <vt:lpstr>What is clEAR auditory brain training?</vt:lpstr>
      <vt:lpstr>How does it work?</vt:lpstr>
      <vt:lpstr>What kind of benefits can I receive from clEAR?</vt:lpstr>
      <vt:lpstr>What are people saying about clEAR?</vt:lpstr>
      <vt:lpstr>How do I get started?</vt:lpstr>
      <vt:lpstr>Once you are enrolled</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Felman, Avi</dc:creator>
  <cp:lastModifiedBy>Murray, Nancy</cp:lastModifiedBy>
  <cp:revision>122</cp:revision>
  <dcterms:created xsi:type="dcterms:W3CDTF">2015-10-05T21:38:20Z</dcterms:created>
  <dcterms:modified xsi:type="dcterms:W3CDTF">2017-11-15T19:23:53Z</dcterms:modified>
</cp:coreProperties>
</file>